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68" r:id="rId1"/>
  </p:sldMasterIdLst>
  <p:notesMasterIdLst>
    <p:notesMasterId r:id="rId20"/>
  </p:notesMasterIdLst>
  <p:sldIdLst>
    <p:sldId id="256" r:id="rId2"/>
    <p:sldId id="265" r:id="rId3"/>
    <p:sldId id="275" r:id="rId4"/>
    <p:sldId id="262" r:id="rId5"/>
    <p:sldId id="257" r:id="rId6"/>
    <p:sldId id="270" r:id="rId7"/>
    <p:sldId id="269" r:id="rId8"/>
    <p:sldId id="267" r:id="rId9"/>
    <p:sldId id="272" r:id="rId10"/>
    <p:sldId id="266" r:id="rId11"/>
    <p:sldId id="274" r:id="rId12"/>
    <p:sldId id="268" r:id="rId13"/>
    <p:sldId id="271" r:id="rId14"/>
    <p:sldId id="277" r:id="rId15"/>
    <p:sldId id="276" r:id="rId16"/>
    <p:sldId id="273" r:id="rId17"/>
    <p:sldId id="258" r:id="rId18"/>
    <p:sldId id="264" r:id="rId19"/>
  </p:sldIdLst>
  <p:sldSz cx="12192000" cy="6858000"/>
  <p:notesSz cx="6797675" cy="98567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05">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7" d="100"/>
          <a:sy n="77" d="100"/>
        </p:scale>
        <p:origin x="232" y="60"/>
      </p:cViewPr>
      <p:guideLst>
        <p:guide orient="horz" pos="2160"/>
        <p:guide pos="3840"/>
      </p:guideLst>
    </p:cSldViewPr>
  </p:slideViewPr>
  <p:notesTextViewPr>
    <p:cViewPr>
      <p:scale>
        <a:sx n="1" d="1"/>
        <a:sy n="1" d="1"/>
      </p:scale>
      <p:origin x="0" y="0"/>
    </p:cViewPr>
  </p:notesTextViewPr>
  <p:notesViewPr>
    <p:cSldViewPr snapToGrid="0">
      <p:cViewPr varScale="1">
        <p:scale>
          <a:sx n="82" d="100"/>
          <a:sy n="82" d="100"/>
        </p:scale>
        <p:origin x="-3942" y="-84"/>
      </p:cViewPr>
      <p:guideLst>
        <p:guide orient="horz" pos="3105"/>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4551"/>
          </a:xfrm>
          <a:prstGeom prst="rect">
            <a:avLst/>
          </a:prstGeom>
        </p:spPr>
        <p:txBody>
          <a:bodyPr vert="horz" lIns="94789" tIns="47394" rIns="94789" bIns="47394" rtlCol="0"/>
          <a:lstStyle>
            <a:lvl1pPr algn="l">
              <a:defRPr sz="1200"/>
            </a:lvl1pPr>
          </a:lstStyle>
          <a:p>
            <a:endParaRPr lang="en-AU"/>
          </a:p>
        </p:txBody>
      </p:sp>
      <p:sp>
        <p:nvSpPr>
          <p:cNvPr id="3" name="Date Placeholder 2"/>
          <p:cNvSpPr>
            <a:spLocks noGrp="1"/>
          </p:cNvSpPr>
          <p:nvPr>
            <p:ph type="dt" idx="1"/>
          </p:nvPr>
        </p:nvSpPr>
        <p:spPr>
          <a:xfrm>
            <a:off x="3850443" y="0"/>
            <a:ext cx="2945659" cy="494551"/>
          </a:xfrm>
          <a:prstGeom prst="rect">
            <a:avLst/>
          </a:prstGeom>
        </p:spPr>
        <p:txBody>
          <a:bodyPr vert="horz" lIns="94789" tIns="47394" rIns="94789" bIns="47394" rtlCol="0"/>
          <a:lstStyle>
            <a:lvl1pPr algn="r">
              <a:defRPr sz="1200"/>
            </a:lvl1pPr>
          </a:lstStyle>
          <a:p>
            <a:fld id="{B6DD15AB-776B-4E72-8090-06B9AD871F47}" type="datetimeFigureOut">
              <a:rPr lang="en-AU" smtClean="0"/>
              <a:t>31/03/2017</a:t>
            </a:fld>
            <a:endParaRPr lang="en-AU"/>
          </a:p>
        </p:txBody>
      </p:sp>
      <p:sp>
        <p:nvSpPr>
          <p:cNvPr id="4" name="Slide Image Placeholder 3"/>
          <p:cNvSpPr>
            <a:spLocks noGrp="1" noRot="1" noChangeAspect="1"/>
          </p:cNvSpPr>
          <p:nvPr>
            <p:ph type="sldImg" idx="2"/>
          </p:nvPr>
        </p:nvSpPr>
        <p:spPr>
          <a:xfrm>
            <a:off x="441325" y="1231900"/>
            <a:ext cx="5915025" cy="3327400"/>
          </a:xfrm>
          <a:prstGeom prst="rect">
            <a:avLst/>
          </a:prstGeom>
          <a:noFill/>
          <a:ln w="12700">
            <a:solidFill>
              <a:prstClr val="black"/>
            </a:solidFill>
          </a:ln>
        </p:spPr>
        <p:txBody>
          <a:bodyPr vert="horz" lIns="94789" tIns="47394" rIns="94789" bIns="47394" rtlCol="0" anchor="ctr"/>
          <a:lstStyle/>
          <a:p>
            <a:endParaRPr lang="en-AU"/>
          </a:p>
        </p:txBody>
      </p:sp>
      <p:sp>
        <p:nvSpPr>
          <p:cNvPr id="5" name="Notes Placeholder 4"/>
          <p:cNvSpPr>
            <a:spLocks noGrp="1"/>
          </p:cNvSpPr>
          <p:nvPr>
            <p:ph type="body" sz="quarter" idx="3"/>
          </p:nvPr>
        </p:nvSpPr>
        <p:spPr>
          <a:xfrm>
            <a:off x="679768" y="4743578"/>
            <a:ext cx="5438140" cy="3881111"/>
          </a:xfrm>
          <a:prstGeom prst="rect">
            <a:avLst/>
          </a:prstGeom>
        </p:spPr>
        <p:txBody>
          <a:bodyPr vert="horz" lIns="94789" tIns="47394" rIns="94789" bIns="4739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1" y="9362240"/>
            <a:ext cx="2945659" cy="494550"/>
          </a:xfrm>
          <a:prstGeom prst="rect">
            <a:avLst/>
          </a:prstGeom>
        </p:spPr>
        <p:txBody>
          <a:bodyPr vert="horz" lIns="94789" tIns="47394" rIns="94789" bIns="47394" rtlCol="0" anchor="b"/>
          <a:lstStyle>
            <a:lvl1pPr algn="l">
              <a:defRPr sz="1200"/>
            </a:lvl1pPr>
          </a:lstStyle>
          <a:p>
            <a:endParaRPr lang="en-AU"/>
          </a:p>
        </p:txBody>
      </p:sp>
      <p:sp>
        <p:nvSpPr>
          <p:cNvPr id="7" name="Slide Number Placeholder 6"/>
          <p:cNvSpPr>
            <a:spLocks noGrp="1"/>
          </p:cNvSpPr>
          <p:nvPr>
            <p:ph type="sldNum" sz="quarter" idx="5"/>
          </p:nvPr>
        </p:nvSpPr>
        <p:spPr>
          <a:xfrm>
            <a:off x="3850443" y="9362240"/>
            <a:ext cx="2945659" cy="494550"/>
          </a:xfrm>
          <a:prstGeom prst="rect">
            <a:avLst/>
          </a:prstGeom>
        </p:spPr>
        <p:txBody>
          <a:bodyPr vert="horz" lIns="94789" tIns="47394" rIns="94789" bIns="47394" rtlCol="0" anchor="b"/>
          <a:lstStyle>
            <a:lvl1pPr algn="r">
              <a:defRPr sz="1200"/>
            </a:lvl1pPr>
          </a:lstStyle>
          <a:p>
            <a:fld id="{21FF7D83-9A94-45A8-B82E-EAED57A4BE39}" type="slidenum">
              <a:rPr lang="en-AU" smtClean="0"/>
              <a:t>‹#›</a:t>
            </a:fld>
            <a:endParaRPr lang="en-AU"/>
          </a:p>
        </p:txBody>
      </p:sp>
    </p:spTree>
    <p:extLst>
      <p:ext uri="{BB962C8B-B14F-4D97-AF65-F5344CB8AC3E}">
        <p14:creationId xmlns:p14="http://schemas.microsoft.com/office/powerpoint/2010/main" val="3004103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1FF7D83-9A94-45A8-B82E-EAED57A4BE39}" type="slidenum">
              <a:rPr lang="en-AU" smtClean="0"/>
              <a:t>1</a:t>
            </a:fld>
            <a:endParaRPr lang="en-AU"/>
          </a:p>
        </p:txBody>
      </p:sp>
    </p:spTree>
    <p:extLst>
      <p:ext uri="{BB962C8B-B14F-4D97-AF65-F5344CB8AC3E}">
        <p14:creationId xmlns:p14="http://schemas.microsoft.com/office/powerpoint/2010/main" val="2265759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smtClean="0"/>
          </a:p>
          <a:p>
            <a:endParaRPr lang="en-AU" b="1" dirty="0"/>
          </a:p>
          <a:p>
            <a:r>
              <a:rPr lang="en-AU" b="1" dirty="0" smtClean="0"/>
              <a:t>Prior </a:t>
            </a:r>
            <a:r>
              <a:rPr lang="en-AU" b="1" dirty="0"/>
              <a:t>v Queensland University of Technology &amp; </a:t>
            </a:r>
            <a:r>
              <a:rPr lang="en-AU" b="1" dirty="0" err="1"/>
              <a:t>Ors</a:t>
            </a:r>
            <a:r>
              <a:rPr lang="en-AU" b="1" dirty="0"/>
              <a:t> (No.2) [2016] FCCA 2853</a:t>
            </a:r>
          </a:p>
          <a:p>
            <a:endParaRPr lang="en-US" dirty="0"/>
          </a:p>
        </p:txBody>
      </p:sp>
      <p:sp>
        <p:nvSpPr>
          <p:cNvPr id="4" name="Slide Number Placeholder 3"/>
          <p:cNvSpPr>
            <a:spLocks noGrp="1"/>
          </p:cNvSpPr>
          <p:nvPr>
            <p:ph type="sldNum" sz="quarter" idx="10"/>
          </p:nvPr>
        </p:nvSpPr>
        <p:spPr/>
        <p:txBody>
          <a:bodyPr/>
          <a:lstStyle/>
          <a:p>
            <a:fld id="{21FF7D83-9A94-45A8-B82E-EAED57A4BE39}" type="slidenum">
              <a:rPr lang="en-AU" smtClean="0"/>
              <a:t>8</a:t>
            </a:fld>
            <a:endParaRPr lang="en-AU"/>
          </a:p>
        </p:txBody>
      </p:sp>
    </p:spTree>
    <p:extLst>
      <p:ext uri="{BB962C8B-B14F-4D97-AF65-F5344CB8AC3E}">
        <p14:creationId xmlns:p14="http://schemas.microsoft.com/office/powerpoint/2010/main" val="3939763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3073D20-E0E1-476C-80C6-F654D45F2896}"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171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DA86CA-D74C-4C1E-B756-122B5779095F}" type="datetime1">
              <a:rPr lang="en-US" smtClean="0"/>
              <a:t>3/31/2017</a:t>
            </a:fld>
            <a:endParaRPr lang="en-US" dirty="0"/>
          </a:p>
        </p:txBody>
      </p:sp>
      <p:sp>
        <p:nvSpPr>
          <p:cNvPr id="6" name="Footer Placeholder 5"/>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6886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692EEB-DEC1-44D9-9C04-F746B3F8E6A2}"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8405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3D584-9DB0-42B2-BD04-310A99677FEB}"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8766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60BAC2-A6A3-410F-B52F-5617E645ED1D}"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920347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solidFill>
                  <a:schemeClr val="accent1"/>
                </a:soli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593662-B89A-4D63-B46B-64F3DB395F25}"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5001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solidFill>
                  <a:schemeClr val="tx1"/>
                </a:soli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21CB62-8E33-4AA2-96CE-7865743672A4}"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514271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2E0ADA8-5F1A-4435-B1B4-247C7772C5C2}"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894114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8A67029-D1BE-4170-9B99-79998665060A}"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94452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9CEB666-883E-44B9-BBC1-ACB687E7481A}"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0609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320527-B8D1-42C2-BBE1-5149A3F5E0DA}" type="datetime1">
              <a:rPr lang="en-US" smtClean="0"/>
              <a:t>3/31/2017</a:t>
            </a:fld>
            <a:endParaRPr lang="en-US"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8553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10A7E4E-5AD1-4A68-BF6C-FF3371350DA5}" type="datetime1">
              <a:rPr lang="en-US" smtClean="0"/>
              <a:t>3/31/2017</a:t>
            </a:fld>
            <a:endParaRPr lang="en-US" dirty="0"/>
          </a:p>
        </p:txBody>
      </p:sp>
      <p:sp>
        <p:nvSpPr>
          <p:cNvPr id="6" name="Footer Placeholder 5"/>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310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57D0CAB-E72C-49B5-BF15-FA00A0C8C7ED}" type="datetime1">
              <a:rPr lang="en-US" smtClean="0"/>
              <a:t>3/31/2017</a:t>
            </a:fld>
            <a:endParaRPr lang="en-US" dirty="0"/>
          </a:p>
        </p:txBody>
      </p:sp>
      <p:sp>
        <p:nvSpPr>
          <p:cNvPr id="8" name="Footer Placeholder 7"/>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292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4036DF0-8F1C-4AD4-830C-3C583F4A4098}" type="datetime1">
              <a:rPr lang="en-US" smtClean="0"/>
              <a:t>3/31/2017</a:t>
            </a:fld>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99408103"/>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63506B-3123-40E0-8AB0-289DF5B97ADE}" type="datetime1">
              <a:rPr lang="en-US" smtClean="0"/>
              <a:t>3/31/2017</a:t>
            </a:fld>
            <a:endParaRPr lang="en-US" dirty="0"/>
          </a:p>
        </p:txBody>
      </p:sp>
      <p:sp>
        <p:nvSpPr>
          <p:cNvPr id="3" name="Footer Placeholder 2"/>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35622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53C1CD-4542-4B80-8D92-B14C47FE6A03}" type="datetime1">
              <a:rPr lang="en-US" smtClean="0"/>
              <a:t>3/31/2017</a:t>
            </a:fld>
            <a:endParaRPr lang="en-US" dirty="0"/>
          </a:p>
        </p:txBody>
      </p:sp>
      <p:sp>
        <p:nvSpPr>
          <p:cNvPr id="6" name="Footer Placeholder 5"/>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7456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399212" y="5883275"/>
            <a:ext cx="914400" cy="365125"/>
          </a:xfrm>
        </p:spPr>
        <p:txBody>
          <a:bodyPr/>
          <a:lstStyle/>
          <a:p>
            <a:fld id="{C9CAFB10-49F4-47F6-BAEC-5DFED39F8469}" type="datetime1">
              <a:rPr lang="en-US" smtClean="0"/>
              <a:t>3/31/2017</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r>
              <a:rPr lang="en-AU" smtClean="0"/>
              <a:t>The Individual and The State: Laws Impacting on Individual Freedoms</a:t>
            </a:r>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2847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00CE6FB-B1A0-4BB8-B4A6-BADCE755AF99}" type="datetime1">
              <a:rPr lang="en-US" smtClean="0"/>
              <a:t>3/31/2017</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r>
              <a:rPr lang="en-AU" smtClean="0"/>
              <a:t>The Individual and The State: Laws Impacting on Individual Freedoms</a:t>
            </a:r>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02403398"/>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Lst>
  <p:hf sldNum="0" hdr="0" dt="0"/>
  <p:txStyles>
    <p:titleStyle>
      <a:lvl1pPr algn="l" defTabSz="457200" rtl="0" eaLnBrk="1" latinLnBrk="0" hangingPunct="1">
        <a:spcBef>
          <a:spcPct val="0"/>
        </a:spcBef>
        <a:buNone/>
        <a:defRPr sz="3200" kern="1200" cap="all">
          <a:ln w="3175" cmpd="sng">
            <a:noFill/>
          </a:ln>
          <a:solidFill>
            <a:schemeClr val="accent1"/>
          </a:soli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00000"/>
        <a:buFont typeface="Arial"/>
        <a:buChar char="•"/>
        <a:defRPr sz="20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00000"/>
        <a:buFont typeface="Arial"/>
        <a:buChar char="•"/>
        <a:defRPr sz="18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00000"/>
        <a:buFont typeface="Arial"/>
        <a:buChar char="•"/>
        <a:defRPr sz="16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00000"/>
        <a:buFont typeface="Arial"/>
        <a:buChar char="•"/>
        <a:defRPr sz="14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00000"/>
        <a:buFont typeface="Arial"/>
        <a:buChar char="•"/>
        <a:defRPr sz="14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00000"/>
        <a:buFont typeface="Arial"/>
        <a:buChar char="•"/>
        <a:defRPr sz="1200" kern="1200" cap="small">
          <a:solidFill>
            <a:schemeClr val="tx1"/>
          </a:soli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austlii.edu.au/au/legis/nsw/consol_act/aa1977204/s4.html#race" TargetMode="External"/><Relationship Id="rId2" Type="http://schemas.openxmlformats.org/officeDocument/2006/relationships/hyperlink" Target="http://www.austlii.edu.au/au/legis/nsw/consol_act/aa1977204/s38r.html#public_act"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bluemilk.wordpress.com/author/bluemilk/"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nswccl.org.au/"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www.austlii.edu.au/au/legis/cth/consol_act/rda1975202/"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3084" y="609601"/>
            <a:ext cx="10199716" cy="3200400"/>
          </a:xfrm>
        </p:spPr>
        <p:txBody>
          <a:bodyPr/>
          <a:lstStyle/>
          <a:p>
            <a:r>
              <a:rPr lang="en-AU" dirty="0" smtClean="0"/>
              <a:t>The Individual and the State: laws impacting on individual freedoms</a:t>
            </a:r>
            <a:endParaRPr lang="en-AU" dirty="0"/>
          </a:p>
        </p:txBody>
      </p:sp>
      <p:sp>
        <p:nvSpPr>
          <p:cNvPr id="3" name="Subtitle 2"/>
          <p:cNvSpPr>
            <a:spLocks noGrp="1"/>
          </p:cNvSpPr>
          <p:nvPr>
            <p:ph type="subTitle" idx="1"/>
          </p:nvPr>
        </p:nvSpPr>
        <p:spPr/>
        <p:txBody>
          <a:bodyPr>
            <a:normAutofit fontScale="77500" lnSpcReduction="20000"/>
          </a:bodyPr>
          <a:lstStyle/>
          <a:p>
            <a:endParaRPr lang="en-AU" dirty="0" smtClean="0"/>
          </a:p>
          <a:p>
            <a:r>
              <a:rPr lang="en-AU" dirty="0" smtClean="0"/>
              <a:t>Legal Studies Association</a:t>
            </a:r>
          </a:p>
          <a:p>
            <a:r>
              <a:rPr lang="en-AU" dirty="0" smtClean="0"/>
              <a:t>2017 State Conference</a:t>
            </a:r>
          </a:p>
          <a:p>
            <a:endParaRPr lang="en-AU" dirty="0"/>
          </a:p>
          <a:p>
            <a:r>
              <a:rPr lang="en-AU" dirty="0" smtClean="0"/>
              <a:t>Stephen Blanks</a:t>
            </a:r>
          </a:p>
          <a:p>
            <a:r>
              <a:rPr lang="en-AU" dirty="0" smtClean="0"/>
              <a:t>President, NSW Council for Civil Liberties</a:t>
            </a:r>
            <a:endParaRPr lang="en-AU" dirty="0"/>
          </a:p>
        </p:txBody>
      </p:sp>
    </p:spTree>
    <p:extLst>
      <p:ext uri="{BB962C8B-B14F-4D97-AF65-F5344CB8AC3E}">
        <p14:creationId xmlns:p14="http://schemas.microsoft.com/office/powerpoint/2010/main" val="3195494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950422"/>
            <a:ext cx="9905998" cy="1905000"/>
          </a:xfrm>
        </p:spPr>
        <p:txBody>
          <a:bodyPr>
            <a:normAutofit/>
          </a:bodyPr>
          <a:lstStyle/>
          <a:p>
            <a:r>
              <a:rPr lang="en-US" dirty="0" smtClean="0"/>
              <a:t>Freedom of speech: Right to Reputation</a:t>
            </a:r>
            <a:br>
              <a:rPr lang="en-US" dirty="0" smtClean="0"/>
            </a:br>
            <a:r>
              <a:rPr lang="en-US" dirty="0" smtClean="0"/>
              <a:t/>
            </a:r>
            <a:br>
              <a:rPr lang="en-US" dirty="0" smtClean="0"/>
            </a:br>
            <a:r>
              <a:rPr lang="en-AU" sz="1800" i="1" cap="small" dirty="0" err="1">
                <a:solidFill>
                  <a:schemeClr val="tx1"/>
                </a:solidFill>
                <a:effectLst/>
                <a:latin typeface="+mn-lt"/>
                <a:ea typeface="+mn-ea"/>
                <a:cs typeface="+mn-cs"/>
              </a:rPr>
              <a:t>Grygiel</a:t>
            </a:r>
            <a:r>
              <a:rPr lang="en-AU" sz="1800" i="1" cap="small" dirty="0">
                <a:solidFill>
                  <a:schemeClr val="tx1"/>
                </a:solidFill>
                <a:effectLst/>
                <a:latin typeface="+mn-lt"/>
                <a:ea typeface="+mn-ea"/>
                <a:cs typeface="+mn-cs"/>
              </a:rPr>
              <a:t> v Australian Broadcasting Corporation </a:t>
            </a:r>
            <a:r>
              <a:rPr lang="en-AU" sz="1800" cap="small" dirty="0">
                <a:solidFill>
                  <a:schemeClr val="tx1"/>
                </a:solidFill>
                <a:effectLst/>
                <a:latin typeface="+mn-lt"/>
                <a:ea typeface="+mn-ea"/>
                <a:cs typeface="+mn-cs"/>
              </a:rPr>
              <a:t>[2016] NSWSC </a:t>
            </a:r>
            <a:r>
              <a:rPr lang="en-AU" sz="1800" cap="small" dirty="0" smtClean="0">
                <a:solidFill>
                  <a:schemeClr val="tx1"/>
                </a:solidFill>
                <a:effectLst/>
                <a:latin typeface="+mn-lt"/>
                <a:ea typeface="+mn-ea"/>
                <a:cs typeface="+mn-cs"/>
              </a:rPr>
              <a:t>140</a:t>
            </a:r>
            <a:r>
              <a:rPr lang="en-US" dirty="0" smtClean="0"/>
              <a:t> </a:t>
            </a:r>
            <a:endParaRPr lang="en-US" dirty="0"/>
          </a:p>
        </p:txBody>
      </p:sp>
      <p:sp>
        <p:nvSpPr>
          <p:cNvPr id="3" name="Content Placeholder 2"/>
          <p:cNvSpPr>
            <a:spLocks noGrp="1"/>
          </p:cNvSpPr>
          <p:nvPr>
            <p:ph idx="1"/>
          </p:nvPr>
        </p:nvSpPr>
        <p:spPr/>
        <p:txBody>
          <a:bodyPr>
            <a:normAutofit/>
          </a:bodyPr>
          <a:lstStyle/>
          <a:p>
            <a:endParaRPr lang="en-US" sz="800" dirty="0">
              <a:latin typeface="Times New Roman"/>
            </a:endParaRPr>
          </a:p>
          <a:p>
            <a:endParaRPr lang="en-US" sz="800" dirty="0">
              <a:latin typeface="Times New Roman"/>
            </a:endParaRPr>
          </a:p>
          <a:p>
            <a:endParaRPr lang="en-US" dirty="0">
              <a:latin typeface="Times New Roman"/>
            </a:endParaRPr>
          </a:p>
          <a:p>
            <a:endParaRPr lang="en-US" dirty="0">
              <a:latin typeface="Times New Roman"/>
            </a:endParaRPr>
          </a:p>
          <a:p>
            <a:pPr marL="0" indent="0">
              <a:buNone/>
            </a:pPr>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 r="-4134" b="68965"/>
          <a:stretch/>
        </p:blipFill>
        <p:spPr bwMode="auto">
          <a:xfrm>
            <a:off x="-24372" y="2537572"/>
            <a:ext cx="3542739" cy="2052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4725" y="4266640"/>
            <a:ext cx="86772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4725" y="4914340"/>
            <a:ext cx="852487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955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RIGHT TO Privacy </a:t>
            </a:r>
          </a:p>
        </p:txBody>
      </p:sp>
      <p:sp>
        <p:nvSpPr>
          <p:cNvPr id="3" name="Content Placeholder 2"/>
          <p:cNvSpPr>
            <a:spLocks noGrp="1"/>
          </p:cNvSpPr>
          <p:nvPr>
            <p:ph idx="1"/>
          </p:nvPr>
        </p:nvSpPr>
        <p:spPr/>
        <p:txBody>
          <a:bodyPr/>
          <a:lstStyle/>
          <a:p>
            <a:r>
              <a:rPr lang="en-US" dirty="0" smtClean="0"/>
              <a:t>Collection of personal information</a:t>
            </a:r>
          </a:p>
          <a:p>
            <a:r>
              <a:rPr lang="en-US" dirty="0" smtClean="0"/>
              <a:t>Data retention</a:t>
            </a:r>
          </a:p>
          <a:p>
            <a:r>
              <a:rPr lang="en-US" dirty="0" smtClean="0"/>
              <a:t>Surveillance</a:t>
            </a:r>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2796934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5249" y="475129"/>
            <a:ext cx="9905998" cy="1976718"/>
          </a:xfrm>
        </p:spPr>
        <p:txBody>
          <a:bodyPr/>
          <a:lstStyle/>
          <a:p>
            <a:r>
              <a:rPr lang="en-US" dirty="0" smtClean="0"/>
              <a:t>RIGHT TO Privacy: A real case </a:t>
            </a:r>
            <a:endParaRPr lang="en-US" dirty="0"/>
          </a:p>
        </p:txBody>
      </p:sp>
      <p:sp>
        <p:nvSpPr>
          <p:cNvPr id="3" name="Content Placeholder 2"/>
          <p:cNvSpPr>
            <a:spLocks noGrp="1"/>
          </p:cNvSpPr>
          <p:nvPr>
            <p:ph idx="1"/>
          </p:nvPr>
        </p:nvSpPr>
        <p:spPr>
          <a:xfrm>
            <a:off x="576637" y="1967752"/>
            <a:ext cx="7679857" cy="3823448"/>
          </a:xfrm>
        </p:spPr>
        <p:txBody>
          <a:bodyPr>
            <a:normAutofit fontScale="85000" lnSpcReduction="10000"/>
          </a:bodyPr>
          <a:lstStyle/>
          <a:p>
            <a:r>
              <a:rPr lang="en-US" b="1" dirty="0" smtClean="0"/>
              <a:t>N.P. v Standard Innovation (U.S.) Corp </a:t>
            </a:r>
            <a:r>
              <a:rPr lang="en-US" dirty="0" smtClean="0"/>
              <a:t>(September 2016)</a:t>
            </a:r>
            <a:endParaRPr lang="en-US" dirty="0"/>
          </a:p>
          <a:p>
            <a:pPr marL="0" indent="0">
              <a:buNone/>
            </a:pPr>
            <a:r>
              <a:rPr lang="en-AU" dirty="0"/>
              <a:t>1. Defendant Standard Innovation is a “sensual lifestyle products” company </a:t>
            </a:r>
            <a:r>
              <a:rPr lang="en-AU" dirty="0" smtClean="0"/>
              <a:t>that sells </a:t>
            </a:r>
            <a:r>
              <a:rPr lang="en-AU" dirty="0"/>
              <a:t>a high-end vibrator called the We-Vibe. To fully operate the We-Vibe, users </a:t>
            </a:r>
            <a:r>
              <a:rPr lang="en-AU" dirty="0" smtClean="0"/>
              <a:t>download Defendant’s </a:t>
            </a:r>
            <a:r>
              <a:rPr lang="en-AU" dirty="0"/>
              <a:t>“We-Connect” application from the Apple App Store or the Google Play store </a:t>
            </a:r>
            <a:r>
              <a:rPr lang="en-AU" dirty="0" smtClean="0"/>
              <a:t>and install </a:t>
            </a:r>
            <a:r>
              <a:rPr lang="en-AU" dirty="0"/>
              <a:t>it on their smartphones. With We-Connect, users can “pair” their smartphone to the </a:t>
            </a:r>
            <a:r>
              <a:rPr lang="en-AU" dirty="0" smtClean="0"/>
              <a:t>We-Vibe</a:t>
            </a:r>
            <a:r>
              <a:rPr lang="en-AU" dirty="0"/>
              <a:t>, allowing them—and their partners—remote control over the vibrator’s </a:t>
            </a:r>
            <a:r>
              <a:rPr lang="en-AU" dirty="0" smtClean="0"/>
              <a:t>customizable </a:t>
            </a:r>
            <a:r>
              <a:rPr lang="en-US" dirty="0" smtClean="0"/>
              <a:t>settings </a:t>
            </a:r>
            <a:r>
              <a:rPr lang="en-US" dirty="0"/>
              <a:t>and features.</a:t>
            </a:r>
          </a:p>
          <a:p>
            <a:pPr marL="0" indent="0">
              <a:buNone/>
            </a:pPr>
            <a:r>
              <a:rPr lang="en-AU" dirty="0"/>
              <a:t>2. Unbeknownst to its customers, however, Defendant designed We-Connect to </a:t>
            </a:r>
            <a:r>
              <a:rPr lang="en-AU" dirty="0" smtClean="0"/>
              <a:t>(</a:t>
            </a:r>
            <a:r>
              <a:rPr lang="en-AU" dirty="0" err="1" smtClean="0"/>
              <a:t>i</a:t>
            </a:r>
            <a:r>
              <a:rPr lang="en-AU" dirty="0" smtClean="0"/>
              <a:t>) collect </a:t>
            </a:r>
            <a:r>
              <a:rPr lang="en-AU" dirty="0"/>
              <a:t>and record highly intimate and sensitive data regarding consumers’ personal </a:t>
            </a:r>
            <a:r>
              <a:rPr lang="en-AU" dirty="0" smtClean="0"/>
              <a:t>We-Vibe use</a:t>
            </a:r>
            <a:r>
              <a:rPr lang="en-AU" dirty="0"/>
              <a:t>, including the date and time of each use and the selected vibration settings, and (ii) </a:t>
            </a:r>
            <a:r>
              <a:rPr lang="en-AU" dirty="0" smtClean="0"/>
              <a:t>transmit such </a:t>
            </a:r>
            <a:r>
              <a:rPr lang="en-AU" dirty="0"/>
              <a:t>usage data—along with the user’s personal email address—to its servers in Canada</a:t>
            </a:r>
            <a:r>
              <a:rPr lang="en-AU" dirty="0" smtClean="0"/>
              <a:t>.</a:t>
            </a:r>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3666" y="194196"/>
            <a:ext cx="3662146" cy="6484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8487961"/>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Freedom of worship</a:t>
            </a:r>
            <a:endParaRPr lang="en-US" dirty="0"/>
          </a:p>
        </p:txBody>
      </p:sp>
      <p:sp>
        <p:nvSpPr>
          <p:cNvPr id="3" name="Content Placeholder 2"/>
          <p:cNvSpPr>
            <a:spLocks noGrp="1"/>
          </p:cNvSpPr>
          <p:nvPr>
            <p:ph idx="1"/>
          </p:nvPr>
        </p:nvSpPr>
        <p:spPr>
          <a:xfrm>
            <a:off x="6364941" y="2232213"/>
            <a:ext cx="4957482" cy="3558988"/>
          </a:xfrm>
        </p:spPr>
        <p:txBody>
          <a:bodyPr>
            <a:normAutofit fontScale="92500" lnSpcReduction="10000"/>
          </a:bodyPr>
          <a:lstStyle/>
          <a:p>
            <a:pPr marL="0" indent="0">
              <a:buNone/>
            </a:pPr>
            <a:r>
              <a:rPr lang="en-AU" sz="1900" b="1" cap="none" dirty="0" smtClean="0"/>
              <a:t>RACIAL </a:t>
            </a:r>
            <a:r>
              <a:rPr lang="en-AU" sz="1900" b="1" cap="none" dirty="0"/>
              <a:t>AND RELIGIOUS TOLERANCE ACT 2001 (Victoria) - SECT 8</a:t>
            </a:r>
          </a:p>
          <a:p>
            <a:pPr marL="0" indent="0">
              <a:buNone/>
            </a:pPr>
            <a:r>
              <a:rPr lang="en-AU" b="1" cap="none" dirty="0">
                <a:effectLst/>
              </a:rPr>
              <a:t>Religious vilification unlawful</a:t>
            </a:r>
            <a:r>
              <a:rPr lang="en-AU" cap="none" dirty="0">
                <a:effectLst/>
              </a:rPr>
              <a:t>    </a:t>
            </a:r>
            <a:endParaRPr lang="en-AU" cap="none" dirty="0" smtClean="0">
              <a:effectLst/>
            </a:endParaRPr>
          </a:p>
          <a:p>
            <a:pPr marL="0" indent="0">
              <a:buNone/>
            </a:pPr>
            <a:r>
              <a:rPr lang="en-AU" sz="1700" cap="none" dirty="0" smtClean="0">
                <a:effectLst/>
              </a:rPr>
              <a:t>(</a:t>
            </a:r>
            <a:r>
              <a:rPr lang="en-AU" sz="1700" cap="none" dirty="0">
                <a:effectLst/>
              </a:rPr>
              <a:t>1)     A person must not, on the ground of the religious belief or activity of another person or class of persons, engage in conduct that incites hatred against, serious contempt for, or revulsion or severe ridicule of, that other person or class of persons</a:t>
            </a:r>
            <a:r>
              <a:rPr lang="en-AU" sz="1700" cap="none" dirty="0" smtClean="0">
                <a:effectLst/>
              </a:rPr>
              <a:t>.</a:t>
            </a:r>
          </a:p>
          <a:p>
            <a:pPr marL="0" indent="0">
              <a:buNone/>
            </a:pPr>
            <a:endParaRPr lang="en-AU" sz="1700" i="1" cap="none" dirty="0" smtClean="0">
              <a:effectLst/>
            </a:endParaRPr>
          </a:p>
          <a:p>
            <a:pPr marL="0" indent="0">
              <a:buNone/>
            </a:pPr>
            <a:r>
              <a:rPr lang="en-AU" sz="1700" i="1" cap="none" dirty="0" smtClean="0">
                <a:effectLst/>
              </a:rPr>
              <a:t>Catch </a:t>
            </a:r>
            <a:r>
              <a:rPr lang="en-AU" sz="1700" i="1" cap="none" dirty="0">
                <a:effectLst/>
              </a:rPr>
              <a:t>the Fire Ministries </a:t>
            </a:r>
            <a:r>
              <a:rPr lang="en-AU" sz="1700" i="1" cap="none" dirty="0" err="1">
                <a:effectLst/>
              </a:rPr>
              <a:t>Inc</a:t>
            </a:r>
            <a:r>
              <a:rPr lang="en-AU" sz="1700" i="1" cap="none" dirty="0">
                <a:effectLst/>
              </a:rPr>
              <a:t> &amp; </a:t>
            </a:r>
            <a:r>
              <a:rPr lang="en-AU" sz="1700" i="1" cap="none" dirty="0" err="1">
                <a:effectLst/>
              </a:rPr>
              <a:t>Ors</a:t>
            </a:r>
            <a:r>
              <a:rPr lang="en-AU" sz="1700" i="1" cap="none" dirty="0">
                <a:effectLst/>
              </a:rPr>
              <a:t> v Islamic Council of Victoria </a:t>
            </a:r>
            <a:r>
              <a:rPr lang="en-AU" sz="1700" i="1" cap="none" dirty="0" err="1">
                <a:effectLst/>
              </a:rPr>
              <a:t>Inc</a:t>
            </a:r>
            <a:r>
              <a:rPr lang="en-AU" sz="1700" i="1" cap="none" dirty="0">
                <a:effectLst/>
              </a:rPr>
              <a:t> </a:t>
            </a:r>
            <a:r>
              <a:rPr lang="en-AU" sz="1700" cap="none" dirty="0">
                <a:effectLst/>
              </a:rPr>
              <a:t>[2006] VSCA 284</a:t>
            </a:r>
          </a:p>
          <a:p>
            <a:endParaRPr lang="en-AU" dirty="0">
              <a:effectLst/>
            </a:endParaRPr>
          </a:p>
          <a:p>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5" name="TextBox 4"/>
          <p:cNvSpPr txBox="1"/>
          <p:nvPr/>
        </p:nvSpPr>
        <p:spPr>
          <a:xfrm>
            <a:off x="806825" y="1945341"/>
            <a:ext cx="5378822" cy="3600986"/>
          </a:xfrm>
          <a:prstGeom prst="rect">
            <a:avLst/>
          </a:prstGeom>
          <a:noFill/>
        </p:spPr>
        <p:txBody>
          <a:bodyPr wrap="square" rtlCol="0">
            <a:spAutoFit/>
          </a:bodyPr>
          <a:lstStyle/>
          <a:p>
            <a:r>
              <a:rPr lang="en-AU" b="1" dirty="0" smtClean="0"/>
              <a:t>Anti-Discrimination Act 1977 (NSW)</a:t>
            </a:r>
          </a:p>
          <a:p>
            <a:r>
              <a:rPr lang="en-AU" b="1" dirty="0" smtClean="0"/>
              <a:t>20D </a:t>
            </a:r>
            <a:r>
              <a:rPr lang="en-AU" b="1" dirty="0"/>
              <a:t>Offence of serious racial vilification</a:t>
            </a:r>
          </a:p>
          <a:p>
            <a:pPr marL="342900" indent="-342900">
              <a:buAutoNum type="arabicParenBoth"/>
            </a:pPr>
            <a:r>
              <a:rPr lang="en-AU" sz="1600" dirty="0" smtClean="0"/>
              <a:t>A </a:t>
            </a:r>
            <a:r>
              <a:rPr lang="en-AU" sz="1600" dirty="0"/>
              <a:t>person shall not, by a </a:t>
            </a:r>
            <a:r>
              <a:rPr lang="en-AU" sz="1600" dirty="0">
                <a:hlinkClick r:id="rId2"/>
              </a:rPr>
              <a:t>public act</a:t>
            </a:r>
            <a:r>
              <a:rPr lang="en-AU" sz="1600" dirty="0"/>
              <a:t>, incite hatred towards, serious contempt for, or severe ridicule of, a person or group of persons on the ground of the </a:t>
            </a:r>
            <a:r>
              <a:rPr lang="en-AU" sz="1600" dirty="0">
                <a:hlinkClick r:id="rId3"/>
              </a:rPr>
              <a:t>race</a:t>
            </a:r>
            <a:r>
              <a:rPr lang="en-AU" sz="1600" dirty="0"/>
              <a:t> of the person or members of the group by means which include:(a) threatening physical harm towards, or towards any property of, the person or group of persons, or(b) inciting others to threaten physical harm towards, or towards any property of, the person or group of persons</a:t>
            </a:r>
            <a:r>
              <a:rPr lang="en-AU" sz="1600" dirty="0" smtClean="0"/>
              <a:t>.</a:t>
            </a:r>
          </a:p>
          <a:p>
            <a:endParaRPr lang="en-AU" sz="1600" dirty="0"/>
          </a:p>
          <a:p>
            <a:r>
              <a:rPr lang="en-AU" sz="1600" b="1" dirty="0"/>
              <a:t>"race" </a:t>
            </a:r>
            <a:r>
              <a:rPr lang="en-AU" sz="1600" dirty="0"/>
              <a:t>includes colour, nationality, descent and ethnic, ethno-religious or national origin. </a:t>
            </a:r>
            <a:endParaRPr lang="en-US" sz="1600" dirty="0"/>
          </a:p>
        </p:txBody>
      </p:sp>
    </p:spTree>
    <p:extLst>
      <p:ext uri="{BB962C8B-B14F-4D97-AF65-F5344CB8AC3E}">
        <p14:creationId xmlns:p14="http://schemas.microsoft.com/office/powerpoint/2010/main" val="1453740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Alan jones broadcast 2005</a:t>
            </a:r>
            <a:br>
              <a:rPr lang="en-AU" dirty="0" smtClean="0"/>
            </a:br>
            <a:r>
              <a:rPr lang="en-AU" dirty="0"/>
              <a:t/>
            </a:r>
            <a:br>
              <a:rPr lang="en-AU" dirty="0"/>
            </a:br>
            <a:r>
              <a:rPr lang="en-AU" sz="2200" dirty="0" smtClean="0">
                <a:solidFill>
                  <a:schemeClr val="tx1"/>
                </a:solidFill>
                <a:latin typeface="+mn-lt"/>
              </a:rPr>
              <a:t>Likely to encourage violence or brutality and to vilify people of Lebanese and middle-eastern backgrounds on the basis of ethnicity</a:t>
            </a:r>
            <a:endParaRPr lang="en-AU" sz="2200" dirty="0">
              <a:solidFill>
                <a:schemeClr val="tx1"/>
              </a:solidFill>
              <a:latin typeface="+mn-lt"/>
            </a:endParaRPr>
          </a:p>
        </p:txBody>
      </p:sp>
      <p:sp>
        <p:nvSpPr>
          <p:cNvPr id="3" name="Content Placeholder 2"/>
          <p:cNvSpPr>
            <a:spLocks noGrp="1"/>
          </p:cNvSpPr>
          <p:nvPr>
            <p:ph idx="1"/>
          </p:nvPr>
        </p:nvSpPr>
        <p:spPr/>
        <p:txBody>
          <a:bodyPr/>
          <a:lstStyle/>
          <a:p>
            <a:r>
              <a:rPr lang="en-AU" dirty="0" smtClean="0"/>
              <a:t>“We don’t have Anglo-Saxon kids out there raping women in Western Sydney”</a:t>
            </a:r>
          </a:p>
          <a:p>
            <a:r>
              <a:rPr lang="en-AU" dirty="0" smtClean="0"/>
              <a:t>“I’m the person that’s led this charge here. Nobody wanted to know about North Cronulla, and now it’s gathered to this.”</a:t>
            </a:r>
          </a:p>
          <a:p>
            <a:endParaRPr lang="en-AU"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1321422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Freedom of information</a:t>
            </a:r>
            <a:endParaRPr lang="en-AU" dirty="0"/>
          </a:p>
        </p:txBody>
      </p:sp>
      <p:sp>
        <p:nvSpPr>
          <p:cNvPr id="3" name="Content Placeholder 2"/>
          <p:cNvSpPr>
            <a:spLocks noGrp="1"/>
          </p:cNvSpPr>
          <p:nvPr>
            <p:ph idx="1"/>
          </p:nvPr>
        </p:nvSpPr>
        <p:spPr/>
        <p:txBody>
          <a:bodyPr/>
          <a:lstStyle/>
          <a:p>
            <a:r>
              <a:rPr lang="en-AU" dirty="0" smtClean="0"/>
              <a:t>Secretary of Department of Immigration v Farrell [2017] AAT </a:t>
            </a:r>
          </a:p>
          <a:p>
            <a:pPr marL="0" indent="0">
              <a:buNone/>
            </a:pPr>
            <a:endParaRPr lang="en-AU"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607341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Freedom from want</a:t>
            </a:r>
            <a:br>
              <a:rPr lang="en-US" dirty="0" smtClean="0"/>
            </a:br>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53082" y="237419"/>
            <a:ext cx="4078942" cy="6275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308848" y="1863874"/>
            <a:ext cx="6096000" cy="3539430"/>
          </a:xfrm>
          <a:prstGeom prst="rect">
            <a:avLst/>
          </a:prstGeom>
        </p:spPr>
        <p:txBody>
          <a:bodyPr>
            <a:spAutoFit/>
          </a:bodyPr>
          <a:lstStyle/>
          <a:p>
            <a:r>
              <a:rPr lang="en-AU" sz="1400" dirty="0" smtClean="0">
                <a:latin typeface="verdana"/>
              </a:rPr>
              <a:t>February </a:t>
            </a:r>
            <a:r>
              <a:rPr lang="en-AU" sz="1400" dirty="0">
                <a:latin typeface="verdana"/>
              </a:rPr>
              <a:t>26, 2017 by </a:t>
            </a:r>
            <a:r>
              <a:rPr lang="en-AU" sz="1400" dirty="0">
                <a:latin typeface="verdana"/>
                <a:hlinkClick r:id="rId3" tooltip="Posts by blue milk"/>
              </a:rPr>
              <a:t>blue milk</a:t>
            </a:r>
            <a:endParaRPr lang="en-AU" sz="1400" dirty="0">
              <a:latin typeface="verdana"/>
            </a:endParaRPr>
          </a:p>
          <a:p>
            <a:endParaRPr lang="en-AU" sz="1400" dirty="0" smtClean="0">
              <a:latin typeface="verdana"/>
            </a:endParaRPr>
          </a:p>
          <a:p>
            <a:r>
              <a:rPr lang="en-AU" sz="1400" dirty="0" smtClean="0">
                <a:latin typeface="verdana"/>
              </a:rPr>
              <a:t>This </a:t>
            </a:r>
            <a:r>
              <a:rPr lang="en-AU" sz="1400" dirty="0">
                <a:latin typeface="verdana"/>
              </a:rPr>
              <a:t>has been such a disturbing experience.</a:t>
            </a:r>
          </a:p>
          <a:p>
            <a:endParaRPr lang="en-AU" sz="1400" dirty="0" smtClean="0">
              <a:latin typeface="verdana"/>
            </a:endParaRPr>
          </a:p>
          <a:p>
            <a:r>
              <a:rPr lang="en-AU" sz="1400" dirty="0" smtClean="0">
                <a:latin typeface="verdana"/>
              </a:rPr>
              <a:t>Recently</a:t>
            </a:r>
            <a:r>
              <a:rPr lang="en-AU" sz="1400" dirty="0">
                <a:latin typeface="verdana"/>
              </a:rPr>
              <a:t>, I wrote an article critical of Centrelink’s debt collection processes based on my personal experiences. </a:t>
            </a:r>
            <a:r>
              <a:rPr lang="en-AU" sz="1400" dirty="0" smtClean="0">
                <a:latin typeface="verdana"/>
              </a:rPr>
              <a:t>It </a:t>
            </a:r>
            <a:r>
              <a:rPr lang="en-AU" sz="1400" dirty="0">
                <a:latin typeface="verdana"/>
              </a:rPr>
              <a:t>was written with the intention of drawing people’s attention to how impenetrable the debt collection process can be and also, to encourage women to consider fighting against ‘sexually transmitted debt’.</a:t>
            </a:r>
          </a:p>
          <a:p>
            <a:endParaRPr lang="en-AU" sz="1400" dirty="0" smtClean="0">
              <a:latin typeface="verdana"/>
            </a:endParaRPr>
          </a:p>
          <a:p>
            <a:r>
              <a:rPr lang="en-AU" sz="1400" dirty="0" smtClean="0">
                <a:latin typeface="verdana"/>
              </a:rPr>
              <a:t>Paul </a:t>
            </a:r>
            <a:r>
              <a:rPr lang="en-AU" sz="1400" dirty="0">
                <a:latin typeface="verdana"/>
              </a:rPr>
              <a:t>Malone, writing for </a:t>
            </a:r>
            <a:r>
              <a:rPr lang="en-AU" sz="1400" i="1" dirty="0">
                <a:latin typeface="verdana"/>
              </a:rPr>
              <a:t>Canberra Times,</a:t>
            </a:r>
            <a:r>
              <a:rPr lang="en-AU" sz="1400" dirty="0">
                <a:latin typeface="verdana"/>
              </a:rPr>
              <a:t> has since obtained personal information from my Centrelink file (I’m still not sure how privacy legislation allows this) in order to write an article about my story from the government’s perspective. The article is optimistically titled, “Centrelink is an easy target for complaints but there are two sides to every story”.</a:t>
            </a:r>
          </a:p>
        </p:txBody>
      </p:sp>
    </p:spTree>
    <p:extLst>
      <p:ext uri="{BB962C8B-B14F-4D97-AF65-F5344CB8AC3E}">
        <p14:creationId xmlns:p14="http://schemas.microsoft.com/office/powerpoint/2010/main" val="23813607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Freedom from fear - National security</a:t>
            </a:r>
            <a:br>
              <a:rPr lang="en-AU" dirty="0" smtClean="0"/>
            </a:br>
            <a:r>
              <a:rPr lang="en-AU" dirty="0" smtClean="0"/>
              <a:t/>
            </a:r>
            <a:br>
              <a:rPr lang="en-AU" dirty="0" smtClean="0"/>
            </a:br>
            <a:r>
              <a:rPr lang="en-US" sz="2000" i="1" cap="small" dirty="0" smtClean="0">
                <a:solidFill>
                  <a:schemeClr val="tx1"/>
                </a:solidFill>
                <a:effectLst/>
                <a:latin typeface="+mn-lt"/>
                <a:ea typeface="+mn-ea"/>
                <a:cs typeface="+mn-cs"/>
              </a:rPr>
              <a:t>El </a:t>
            </a:r>
            <a:r>
              <a:rPr lang="en-US" sz="2000" i="1" cap="small" dirty="0" err="1">
                <a:solidFill>
                  <a:schemeClr val="tx1"/>
                </a:solidFill>
                <a:effectLst/>
                <a:latin typeface="+mn-lt"/>
                <a:ea typeface="+mn-ea"/>
                <a:cs typeface="+mn-cs"/>
              </a:rPr>
              <a:t>Ossman</a:t>
            </a:r>
            <a:r>
              <a:rPr lang="en-US" sz="2000" i="1" cap="small" dirty="0">
                <a:solidFill>
                  <a:schemeClr val="tx1"/>
                </a:solidFill>
                <a:effectLst/>
                <a:latin typeface="+mn-lt"/>
                <a:ea typeface="+mn-ea"/>
                <a:cs typeface="+mn-cs"/>
              </a:rPr>
              <a:t> v Minister for Immigration &amp; Anor </a:t>
            </a:r>
            <a:r>
              <a:rPr lang="en-US" sz="2000" cap="small" dirty="0">
                <a:solidFill>
                  <a:schemeClr val="tx1"/>
                </a:solidFill>
                <a:effectLst/>
                <a:latin typeface="+mn-lt"/>
                <a:ea typeface="+mn-ea"/>
                <a:cs typeface="+mn-cs"/>
              </a:rPr>
              <a:t>[2017] FCCA 433</a:t>
            </a:r>
            <a:r>
              <a:rPr lang="en-US" b="1" dirty="0">
                <a:effectLst/>
              </a:rPr>
              <a:t/>
            </a:r>
            <a:br>
              <a:rPr lang="en-US" b="1" dirty="0">
                <a:effectLst/>
              </a:rPr>
            </a:br>
            <a:endParaRPr lang="en-AU" dirty="0"/>
          </a:p>
        </p:txBody>
      </p:sp>
      <p:sp>
        <p:nvSpPr>
          <p:cNvPr id="3" name="Content Placeholder 2"/>
          <p:cNvSpPr>
            <a:spLocks noGrp="1"/>
          </p:cNvSpPr>
          <p:nvPr>
            <p:ph idx="1"/>
          </p:nvPr>
        </p:nvSpPr>
        <p:spPr>
          <a:xfrm>
            <a:off x="1033837" y="2222126"/>
            <a:ext cx="9905998" cy="3124201"/>
          </a:xfrm>
        </p:spPr>
        <p:txBody>
          <a:bodyPr/>
          <a:lstStyle/>
          <a:p>
            <a:pPr marL="0" indent="0">
              <a:buNone/>
            </a:pPr>
            <a:r>
              <a:rPr lang="en-AU" dirty="0">
                <a:effectLst/>
              </a:rPr>
              <a:t>The basis for the decision is almost entirely unknown. In July 2014 El </a:t>
            </a:r>
            <a:r>
              <a:rPr lang="en-AU" dirty="0" err="1">
                <a:effectLst/>
              </a:rPr>
              <a:t>Ossman</a:t>
            </a:r>
            <a:r>
              <a:rPr lang="en-AU" dirty="0">
                <a:effectLst/>
              </a:rPr>
              <a:t> was questioned by </a:t>
            </a:r>
            <a:r>
              <a:rPr lang="en-AU" dirty="0" err="1">
                <a:effectLst/>
              </a:rPr>
              <a:t>Asio</a:t>
            </a:r>
            <a:r>
              <a:rPr lang="en-AU" dirty="0">
                <a:effectLst/>
              </a:rPr>
              <a:t> about his political views on the Syrian conflict and his religious views. No clear allegation has been put to him about any extremist activities or links, although </a:t>
            </a:r>
            <a:r>
              <a:rPr lang="en-AU" dirty="0" err="1">
                <a:effectLst/>
              </a:rPr>
              <a:t>Asio</a:t>
            </a:r>
            <a:r>
              <a:rPr lang="en-AU" dirty="0">
                <a:effectLst/>
              </a:rPr>
              <a:t> has suggested that this is the basis for the decision</a:t>
            </a:r>
            <a:r>
              <a:rPr lang="en-AU" dirty="0" smtClean="0">
                <a:effectLst/>
              </a:rPr>
              <a:t>.</a:t>
            </a:r>
          </a:p>
          <a:p>
            <a:pPr marL="0" indent="0">
              <a:buNone/>
            </a:pPr>
            <a:endParaRPr lang="en-AU" dirty="0" smtClean="0"/>
          </a:p>
          <a:p>
            <a:r>
              <a:rPr lang="en-AU" dirty="0" smtClean="0"/>
              <a:t>The right to liberty</a:t>
            </a:r>
          </a:p>
          <a:p>
            <a:r>
              <a:rPr lang="en-AU" dirty="0" smtClean="0"/>
              <a:t>The right to a mobile phone?</a:t>
            </a:r>
          </a:p>
          <a:p>
            <a:r>
              <a:rPr lang="en-AU" dirty="0" smtClean="0"/>
              <a:t>The best interests of the child?</a:t>
            </a:r>
            <a:endParaRPr lang="en-AU"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9318" y="3880598"/>
            <a:ext cx="3621741" cy="2173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53173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9013" y="645459"/>
            <a:ext cx="9905998" cy="1905000"/>
          </a:xfrm>
        </p:spPr>
        <p:txBody>
          <a:bodyPr/>
          <a:lstStyle/>
          <a:p>
            <a:r>
              <a:rPr lang="en-AU" dirty="0"/>
              <a:t>Freedom from fear: the right to seek </a:t>
            </a:r>
            <a:r>
              <a:rPr lang="en-AU" dirty="0" smtClean="0"/>
              <a:t>asylum</a:t>
            </a:r>
            <a:br>
              <a:rPr lang="en-AU" dirty="0" smtClean="0"/>
            </a:br>
            <a:r>
              <a:rPr lang="en-US" dirty="0" smtClean="0"/>
              <a:t>Postscript </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28985" y="2896061"/>
            <a:ext cx="3999323" cy="2066723"/>
          </a:xfrm>
        </p:spPr>
      </p:pic>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
        <p:nvSpPr>
          <p:cNvPr id="9" name="TextBox 8"/>
          <p:cNvSpPr txBox="1"/>
          <p:nvPr/>
        </p:nvSpPr>
        <p:spPr>
          <a:xfrm>
            <a:off x="923365" y="2931459"/>
            <a:ext cx="5200463" cy="1754326"/>
          </a:xfrm>
          <a:prstGeom prst="rect">
            <a:avLst/>
          </a:prstGeom>
          <a:noFill/>
        </p:spPr>
        <p:txBody>
          <a:bodyPr wrap="none" rtlCol="0">
            <a:spAutoFit/>
          </a:bodyPr>
          <a:lstStyle/>
          <a:p>
            <a:r>
              <a:rPr lang="en-US" dirty="0" smtClean="0"/>
              <a:t>Arrived in Australia December 2009</a:t>
            </a:r>
          </a:p>
          <a:p>
            <a:endParaRPr lang="en-US" dirty="0"/>
          </a:p>
          <a:p>
            <a:r>
              <a:rPr lang="en-US" dirty="0" smtClean="0"/>
              <a:t>Child born in September 2010</a:t>
            </a:r>
          </a:p>
          <a:p>
            <a:endParaRPr lang="en-US" dirty="0"/>
          </a:p>
          <a:p>
            <a:r>
              <a:rPr lang="en-US" dirty="0" smtClean="0"/>
              <a:t>Held in immigration detention until June 2013</a:t>
            </a:r>
          </a:p>
          <a:p>
            <a:r>
              <a:rPr lang="en-US" dirty="0" smtClean="0"/>
              <a:t>  </a:t>
            </a:r>
            <a:endParaRPr lang="en-US" dirty="0"/>
          </a:p>
        </p:txBody>
      </p:sp>
    </p:spTree>
    <p:extLst>
      <p:ext uri="{BB962C8B-B14F-4D97-AF65-F5344CB8AC3E}">
        <p14:creationId xmlns:p14="http://schemas.microsoft.com/office/powerpoint/2010/main" val="2782352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NSW Council for Civil Liberties </a:t>
            </a:r>
            <a:endParaRPr lang="en-US" dirty="0"/>
          </a:p>
        </p:txBody>
      </p:sp>
      <p:sp>
        <p:nvSpPr>
          <p:cNvPr id="3" name="Content Placeholder 2"/>
          <p:cNvSpPr>
            <a:spLocks noGrp="1"/>
          </p:cNvSpPr>
          <p:nvPr>
            <p:ph idx="1"/>
          </p:nvPr>
        </p:nvSpPr>
        <p:spPr/>
        <p:txBody>
          <a:bodyPr/>
          <a:lstStyle/>
          <a:p>
            <a:pPr marL="0" indent="0">
              <a:buNone/>
            </a:pPr>
            <a:r>
              <a:rPr lang="en-AU" dirty="0" smtClean="0"/>
              <a:t>founded </a:t>
            </a:r>
            <a:r>
              <a:rPr lang="en-AU" dirty="0"/>
              <a:t>in 1963 and is one of Australia’s leading human rights and civil liberties organisations. </a:t>
            </a:r>
            <a:endParaRPr lang="en-AU" dirty="0" smtClean="0"/>
          </a:p>
          <a:p>
            <a:pPr marL="0" indent="0">
              <a:buNone/>
            </a:pPr>
            <a:r>
              <a:rPr lang="en-AU" dirty="0" smtClean="0"/>
              <a:t>Our </a:t>
            </a:r>
            <a:r>
              <a:rPr lang="en-AU" dirty="0"/>
              <a:t>aim is to secure the equal rights of everyone (as long as they don’t infringe the rights and freedoms of others) and oppose any abuse or excessive power by the State against its people.</a:t>
            </a:r>
          </a:p>
          <a:p>
            <a:endParaRPr lang="en-AU" dirty="0"/>
          </a:p>
          <a:p>
            <a:r>
              <a:rPr lang="en-AU" dirty="0">
                <a:hlinkClick r:id="rId2"/>
              </a:rPr>
              <a:t>http://www.nswccl.org.au</a:t>
            </a:r>
            <a:r>
              <a:rPr lang="en-AU" dirty="0"/>
              <a:t> </a:t>
            </a:r>
          </a:p>
          <a:p>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5805" y="862013"/>
            <a:ext cx="1085850" cy="1474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5056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warning</a:t>
            </a:r>
            <a:endParaRPr lang="en-AU" dirty="0"/>
          </a:p>
        </p:txBody>
      </p:sp>
      <p:sp>
        <p:nvSpPr>
          <p:cNvPr id="3" name="Content Placeholder 2"/>
          <p:cNvSpPr>
            <a:spLocks noGrp="1"/>
          </p:cNvSpPr>
          <p:nvPr>
            <p:ph idx="1"/>
          </p:nvPr>
        </p:nvSpPr>
        <p:spPr/>
        <p:txBody>
          <a:bodyPr/>
          <a:lstStyle/>
          <a:p>
            <a:r>
              <a:rPr lang="en-AU" dirty="0" smtClean="0"/>
              <a:t>Offensive material</a:t>
            </a:r>
          </a:p>
          <a:p>
            <a:r>
              <a:rPr lang="en-AU" dirty="0" smtClean="0"/>
              <a:t>Sexual references</a:t>
            </a:r>
            <a:endParaRPr lang="en-AU"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1716327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four freedoms</a:t>
            </a:r>
            <a:endParaRPr lang="en-AU" dirty="0"/>
          </a:p>
        </p:txBody>
      </p:sp>
      <p:sp>
        <p:nvSpPr>
          <p:cNvPr id="3" name="Content Placeholder 2"/>
          <p:cNvSpPr>
            <a:spLocks noGrp="1"/>
          </p:cNvSpPr>
          <p:nvPr>
            <p:ph idx="1"/>
          </p:nvPr>
        </p:nvSpPr>
        <p:spPr/>
        <p:txBody>
          <a:bodyPr/>
          <a:lstStyle/>
          <a:p>
            <a:r>
              <a:rPr lang="en-AU" dirty="0" smtClean="0"/>
              <a:t>Freedom of speech</a:t>
            </a:r>
          </a:p>
          <a:p>
            <a:r>
              <a:rPr lang="en-AU" dirty="0" smtClean="0"/>
              <a:t>Freedom of worship</a:t>
            </a:r>
          </a:p>
          <a:p>
            <a:r>
              <a:rPr lang="en-AU" dirty="0" smtClean="0"/>
              <a:t>Freedom from want</a:t>
            </a:r>
          </a:p>
          <a:p>
            <a:r>
              <a:rPr lang="en-AU" dirty="0" smtClean="0"/>
              <a:t>Freedom from fear</a:t>
            </a:r>
          </a:p>
        </p:txBody>
      </p:sp>
      <p:sp>
        <p:nvSpPr>
          <p:cNvPr id="4" name="Text Placeholder 3"/>
          <p:cNvSpPr>
            <a:spLocks noGrp="1"/>
          </p:cNvSpPr>
          <p:nvPr>
            <p:ph type="body" sz="half" idx="2"/>
          </p:nvPr>
        </p:nvSpPr>
        <p:spPr/>
        <p:txBody>
          <a:bodyPr/>
          <a:lstStyle/>
          <a:p>
            <a:r>
              <a:rPr lang="en-AU" dirty="0" smtClean="0"/>
              <a:t>US President Roosevelt 1941</a:t>
            </a:r>
            <a:endParaRPr lang="en-AU" dirty="0"/>
          </a:p>
        </p:txBody>
      </p:sp>
      <p:sp>
        <p:nvSpPr>
          <p:cNvPr id="5" name="Footer Placeholder 4"/>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1717047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Freedom of speech</a:t>
            </a:r>
            <a:br>
              <a:rPr lang="en-AU" dirty="0" smtClean="0"/>
            </a:br>
            <a:r>
              <a:rPr lang="en-AU" dirty="0" smtClean="0"/>
              <a:t/>
            </a:r>
            <a:br>
              <a:rPr lang="en-AU" dirty="0" smtClean="0"/>
            </a:br>
            <a:r>
              <a:rPr lang="en-AU" dirty="0" smtClean="0">
                <a:effectLst/>
              </a:rPr>
              <a:t>an </a:t>
            </a:r>
            <a:r>
              <a:rPr lang="en-AU" dirty="0">
                <a:effectLst/>
              </a:rPr>
              <a:t>essential component of a tolerant and pluralistic </a:t>
            </a:r>
            <a:r>
              <a:rPr lang="en-AU" dirty="0" smtClean="0">
                <a:effectLst/>
              </a:rPr>
              <a:t>democracy</a:t>
            </a:r>
            <a:endParaRPr lang="en-AU" dirty="0"/>
          </a:p>
        </p:txBody>
      </p:sp>
      <p:sp>
        <p:nvSpPr>
          <p:cNvPr id="3" name="Content Placeholder 2"/>
          <p:cNvSpPr>
            <a:spLocks noGrp="1"/>
          </p:cNvSpPr>
          <p:nvPr>
            <p:ph idx="1"/>
          </p:nvPr>
        </p:nvSpPr>
        <p:spPr/>
        <p:txBody>
          <a:bodyPr>
            <a:normAutofit/>
          </a:bodyPr>
          <a:lstStyle/>
          <a:p>
            <a:pPr marL="0" indent="0">
              <a:buNone/>
            </a:pPr>
            <a:r>
              <a:rPr lang="en-AU" b="1" dirty="0" smtClean="0"/>
              <a:t>18C </a:t>
            </a:r>
            <a:r>
              <a:rPr lang="en-AU" b="1" dirty="0"/>
              <a:t>- Offensive behaviour because of race, colour or national or ethnic origin</a:t>
            </a:r>
            <a:endParaRPr lang="en-AU" dirty="0"/>
          </a:p>
          <a:p>
            <a:pPr marL="0" indent="0">
              <a:buNone/>
            </a:pPr>
            <a:r>
              <a:rPr lang="en-AU" dirty="0" smtClean="0"/>
              <a:t>	(</a:t>
            </a:r>
            <a:r>
              <a:rPr lang="en-AU" dirty="0"/>
              <a:t>1) It is unlawful for a person to do an act, otherwise than in private, if:</a:t>
            </a:r>
          </a:p>
          <a:p>
            <a:pPr marL="0" indent="0">
              <a:buNone/>
            </a:pPr>
            <a:r>
              <a:rPr lang="en-AU" dirty="0" smtClean="0"/>
              <a:t>	(</a:t>
            </a:r>
            <a:r>
              <a:rPr lang="en-AU" dirty="0"/>
              <a:t>a) the act is reasonably likely, in all the circumstances, to offend, insult, humiliate </a:t>
            </a:r>
            <a:r>
              <a:rPr lang="en-AU" dirty="0" smtClean="0"/>
              <a:t>	or intimidate </a:t>
            </a:r>
            <a:r>
              <a:rPr lang="en-AU" dirty="0"/>
              <a:t>another person or a group of people; and</a:t>
            </a:r>
          </a:p>
          <a:p>
            <a:pPr marL="0" indent="0">
              <a:buNone/>
            </a:pPr>
            <a:r>
              <a:rPr lang="en-AU" dirty="0" smtClean="0"/>
              <a:t>	(</a:t>
            </a:r>
            <a:r>
              <a:rPr lang="en-AU" dirty="0"/>
              <a:t>b) the act is done because of the race, colour or national or ethnic origin of the </a:t>
            </a:r>
            <a:r>
              <a:rPr lang="en-AU" dirty="0" smtClean="0"/>
              <a:t>	other person </a:t>
            </a:r>
            <a:r>
              <a:rPr lang="en-AU" dirty="0"/>
              <a:t>or of some or all of the people in the group</a:t>
            </a:r>
            <a:r>
              <a:rPr lang="en-AU" dirty="0" smtClean="0"/>
              <a:t>.</a:t>
            </a:r>
            <a:endParaRPr lang="en-AU"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4980827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FREEDOM OF SPEECH: </a:t>
            </a:r>
            <a:r>
              <a:rPr lang="en-US" dirty="0" smtClean="0"/>
              <a:t>the </a:t>
            </a:r>
            <a:r>
              <a:rPr lang="en-US" dirty="0" err="1" smtClean="0"/>
              <a:t>andrew</a:t>
            </a:r>
            <a:r>
              <a:rPr lang="en-US" dirty="0" smtClean="0"/>
              <a:t> bolt case</a:t>
            </a:r>
            <a:endParaRPr lang="en-US" dirty="0"/>
          </a:p>
        </p:txBody>
      </p:sp>
      <p:sp>
        <p:nvSpPr>
          <p:cNvPr id="4" name="Footer Placeholder 3"/>
          <p:cNvSpPr>
            <a:spLocks noGrp="1"/>
          </p:cNvSpPr>
          <p:nvPr>
            <p:ph type="ftr" sz="quarter" idx="11"/>
          </p:nvPr>
        </p:nvSpPr>
        <p:spPr/>
        <p:txBody>
          <a:bodyPr/>
          <a:lstStyle/>
          <a:p>
            <a:r>
              <a:rPr lang="en-AU" dirty="0" smtClean="0"/>
              <a:t>The Individual and The State: Laws Impacting on Individual Freedoms</a:t>
            </a:r>
            <a:endParaRPr 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15628" y="2608729"/>
            <a:ext cx="2384326" cy="3023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75693" y="2608729"/>
            <a:ext cx="2049277" cy="302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219200" y="2108514"/>
            <a:ext cx="3666565" cy="369332"/>
          </a:xfrm>
          <a:prstGeom prst="rect">
            <a:avLst/>
          </a:prstGeom>
          <a:noFill/>
        </p:spPr>
        <p:txBody>
          <a:bodyPr wrap="square" rtlCol="0">
            <a:spAutoFit/>
          </a:bodyPr>
          <a:lstStyle/>
          <a:p>
            <a:r>
              <a:rPr lang="sv-SE" i="1" dirty="0"/>
              <a:t>Eatock v Bolt </a:t>
            </a:r>
            <a:r>
              <a:rPr lang="sv-SE" dirty="0"/>
              <a:t>[2011] FCA 1103</a:t>
            </a:r>
            <a:endParaRPr lang="en-US" dirty="0"/>
          </a:p>
        </p:txBody>
      </p:sp>
      <p:sp>
        <p:nvSpPr>
          <p:cNvPr id="7" name="TextBox 6"/>
          <p:cNvSpPr txBox="1"/>
          <p:nvPr/>
        </p:nvSpPr>
        <p:spPr>
          <a:xfrm>
            <a:off x="376518" y="2608729"/>
            <a:ext cx="6409763" cy="3293209"/>
          </a:xfrm>
          <a:prstGeom prst="rect">
            <a:avLst/>
          </a:prstGeom>
          <a:noFill/>
        </p:spPr>
        <p:txBody>
          <a:bodyPr wrap="square" rtlCol="0">
            <a:spAutoFit/>
          </a:bodyPr>
          <a:lstStyle/>
          <a:p>
            <a:r>
              <a:rPr lang="en-AU" sz="1600" dirty="0" smtClean="0"/>
              <a:t>… in </a:t>
            </a:r>
            <a:r>
              <a:rPr lang="en-AU" sz="1600" dirty="0"/>
              <a:t>seeking to promote tolerance and protect against intolerance in a multicultural society, the </a:t>
            </a:r>
            <a:r>
              <a:rPr lang="en-AU" sz="1600" dirty="0">
                <a:hlinkClick r:id="rId4"/>
              </a:rPr>
              <a:t>Racial Discrimination Act</a:t>
            </a:r>
            <a:r>
              <a:rPr lang="en-AU" sz="1600" dirty="0"/>
              <a:t> must be taken to include in its objectives tolerance for and acceptance of racial and ethnic diversity. </a:t>
            </a:r>
            <a:r>
              <a:rPr lang="en-AU" sz="1600" dirty="0" smtClean="0"/>
              <a:t> At </a:t>
            </a:r>
            <a:r>
              <a:rPr lang="en-AU" sz="1600" dirty="0"/>
              <a:t>the core of multiculturalism is the idea that people may identify with and express their racial or ethnic heritage free from pressure not to do so. People should be free to fully identify with their race without fear of public disdain or loss of esteem for so identifying. Disparagement directed at the legitimacy of the racial identification of a group of people is likely to be destructive of racial tolerance, just as disparagement directed at the real or imagined practices or traits of those people is also destructive of racial tolerance.</a:t>
            </a:r>
            <a:endParaRPr lang="en-US" sz="1600" dirty="0"/>
          </a:p>
        </p:txBody>
      </p:sp>
    </p:spTree>
    <p:extLst>
      <p:ext uri="{BB962C8B-B14F-4D97-AF65-F5344CB8AC3E}">
        <p14:creationId xmlns:p14="http://schemas.microsoft.com/office/powerpoint/2010/main" val="790067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Freedom of speech: The QUT students case</a:t>
            </a:r>
            <a:br>
              <a:rPr lang="en-US" dirty="0" smtClean="0"/>
            </a:br>
            <a:r>
              <a:rPr lang="en-US" dirty="0" smtClean="0"/>
              <a:t/>
            </a:r>
            <a:br>
              <a:rPr lang="en-US" dirty="0" smtClean="0"/>
            </a:br>
            <a:r>
              <a:rPr lang="en-AU" sz="1600" i="1" cap="small" dirty="0" smtClean="0">
                <a:solidFill>
                  <a:schemeClr val="tx1"/>
                </a:solidFill>
                <a:effectLst/>
                <a:latin typeface="+mn-lt"/>
                <a:ea typeface="+mn-ea"/>
                <a:cs typeface="+mn-cs"/>
              </a:rPr>
              <a:t>Prior </a:t>
            </a:r>
            <a:r>
              <a:rPr lang="en-AU" sz="1600" i="1" cap="small" dirty="0">
                <a:solidFill>
                  <a:schemeClr val="tx1"/>
                </a:solidFill>
                <a:effectLst/>
                <a:latin typeface="+mn-lt"/>
                <a:ea typeface="+mn-ea"/>
                <a:cs typeface="+mn-cs"/>
              </a:rPr>
              <a:t>v Queensland University of Technology &amp; </a:t>
            </a:r>
            <a:r>
              <a:rPr lang="en-AU" sz="1600" i="1" cap="small" dirty="0" err="1">
                <a:solidFill>
                  <a:schemeClr val="tx1"/>
                </a:solidFill>
                <a:effectLst/>
                <a:latin typeface="+mn-lt"/>
                <a:ea typeface="+mn-ea"/>
                <a:cs typeface="+mn-cs"/>
              </a:rPr>
              <a:t>Ors</a:t>
            </a:r>
            <a:r>
              <a:rPr lang="en-AU" sz="1600" i="1" cap="small" dirty="0">
                <a:solidFill>
                  <a:schemeClr val="tx1"/>
                </a:solidFill>
                <a:effectLst/>
                <a:latin typeface="+mn-lt"/>
                <a:ea typeface="+mn-ea"/>
                <a:cs typeface="+mn-cs"/>
              </a:rPr>
              <a:t> (No.2) </a:t>
            </a:r>
            <a:r>
              <a:rPr lang="en-AU" sz="1600" cap="small" dirty="0">
                <a:solidFill>
                  <a:schemeClr val="tx1"/>
                </a:solidFill>
                <a:effectLst/>
                <a:latin typeface="+mn-lt"/>
                <a:ea typeface="+mn-ea"/>
                <a:cs typeface="+mn-cs"/>
              </a:rPr>
              <a:t>[2016] FCCA 2853 </a:t>
            </a:r>
            <a:endParaRPr lang="en-US" dirty="0"/>
          </a:p>
        </p:txBody>
      </p:sp>
      <p:sp>
        <p:nvSpPr>
          <p:cNvPr id="3" name="Content Placeholder 2"/>
          <p:cNvSpPr>
            <a:spLocks noGrp="1"/>
          </p:cNvSpPr>
          <p:nvPr>
            <p:ph idx="1"/>
          </p:nvPr>
        </p:nvSpPr>
        <p:spPr/>
        <p:txBody>
          <a:bodyPr>
            <a:normAutofit fontScale="70000" lnSpcReduction="20000"/>
          </a:bodyPr>
          <a:lstStyle/>
          <a:p>
            <a:pPr>
              <a:spcBef>
                <a:spcPts val="0"/>
              </a:spcBef>
            </a:pPr>
            <a:r>
              <a:rPr lang="en-AU" dirty="0">
                <a:effectLst/>
              </a:rPr>
              <a:t>Mr Wood found another available computer in another part of the Gardens Point campus. He logged onto his Facebook account and accessed a “Facebook page” called “QUT Stalker Space”. He posted a comment as follows:</a:t>
            </a:r>
          </a:p>
          <a:p>
            <a:pPr marL="457200" lvl="1" indent="0">
              <a:spcBef>
                <a:spcPts val="0"/>
              </a:spcBef>
              <a:buNone/>
            </a:pPr>
            <a:r>
              <a:rPr lang="en-AU" b="1" i="1" dirty="0" smtClean="0">
                <a:effectLst/>
              </a:rPr>
              <a:t>	Just </a:t>
            </a:r>
            <a:r>
              <a:rPr lang="en-AU" b="1" i="1" dirty="0">
                <a:effectLst/>
              </a:rPr>
              <a:t>got kicked out of the unsigned Indigenous computer room. QUT stopping segregation with segregation...?</a:t>
            </a:r>
            <a:endParaRPr lang="en-AU" b="1" dirty="0">
              <a:effectLst/>
            </a:endParaRPr>
          </a:p>
          <a:p>
            <a:pPr>
              <a:spcBef>
                <a:spcPts val="0"/>
              </a:spcBef>
            </a:pPr>
            <a:r>
              <a:rPr lang="en-AU" dirty="0">
                <a:effectLst/>
              </a:rPr>
              <a:t>Thereafter followed a number of posts by various people who were able to post comments to that Facebook page. Of the various comments, Ms Prior focusses upon a post by the sixth respondent, Jackson Powell, as follows:</a:t>
            </a:r>
          </a:p>
          <a:p>
            <a:pPr marL="457200" lvl="1" indent="0">
              <a:spcBef>
                <a:spcPts val="0"/>
              </a:spcBef>
              <a:buNone/>
            </a:pPr>
            <a:r>
              <a:rPr lang="en-AU" b="1" i="1" dirty="0" smtClean="0">
                <a:effectLst/>
              </a:rPr>
              <a:t>	I </a:t>
            </a:r>
            <a:r>
              <a:rPr lang="en-AU" b="1" i="1" dirty="0">
                <a:effectLst/>
              </a:rPr>
              <a:t>wonder where the white supremacist computer lab is..</a:t>
            </a:r>
            <a:endParaRPr lang="en-AU" b="1" dirty="0">
              <a:effectLst/>
            </a:endParaRPr>
          </a:p>
          <a:p>
            <a:pPr>
              <a:spcBef>
                <a:spcPts val="0"/>
              </a:spcBef>
            </a:pPr>
            <a:r>
              <a:rPr lang="en-AU" dirty="0"/>
              <a:t>a later </a:t>
            </a:r>
            <a:r>
              <a:rPr lang="en-AU" dirty="0">
                <a:effectLst/>
              </a:rPr>
              <a:t>post</a:t>
            </a:r>
            <a:r>
              <a:rPr lang="en-AU" dirty="0"/>
              <a:t> by Mr Powell in response to another unidentified post</a:t>
            </a:r>
            <a:r>
              <a:rPr lang="en-AU" dirty="0" smtClean="0"/>
              <a:t>:</a:t>
            </a:r>
          </a:p>
          <a:p>
            <a:pPr marL="0" indent="0">
              <a:spcBef>
                <a:spcPts val="0"/>
              </a:spcBef>
              <a:buNone/>
            </a:pPr>
            <a:r>
              <a:rPr lang="en-AU" b="1" i="1" dirty="0"/>
              <a:t>	</a:t>
            </a:r>
            <a:r>
              <a:rPr lang="en-AU" b="1" i="1" dirty="0" smtClean="0"/>
              <a:t>	...</a:t>
            </a:r>
            <a:r>
              <a:rPr lang="en-AU" b="1" i="1" dirty="0"/>
              <a:t>it’s white </a:t>
            </a:r>
            <a:r>
              <a:rPr lang="en-AU" sz="1900" b="1" i="1" dirty="0">
                <a:effectLst/>
              </a:rPr>
              <a:t>supremacist</a:t>
            </a:r>
            <a:r>
              <a:rPr lang="en-AU" b="1" i="1" dirty="0"/>
              <a:t>, get it right. We don’t like to be affiliated with those hill-billies</a:t>
            </a:r>
            <a:r>
              <a:rPr lang="en-AU" b="1" i="1" dirty="0" smtClean="0"/>
              <a:t>.</a:t>
            </a:r>
          </a:p>
          <a:p>
            <a:pPr marL="0" indent="0">
              <a:spcBef>
                <a:spcPts val="0"/>
              </a:spcBef>
              <a:buNone/>
            </a:pPr>
            <a:r>
              <a:rPr lang="en-AU" b="1" dirty="0"/>
              <a:t>	</a:t>
            </a:r>
            <a:r>
              <a:rPr lang="en-AU" dirty="0" smtClean="0"/>
              <a:t>and </a:t>
            </a:r>
            <a:r>
              <a:rPr lang="en-AU" dirty="0"/>
              <a:t>a final post by Mr Powell responding to the ninth respondent, Chris Lee</a:t>
            </a:r>
            <a:r>
              <a:rPr lang="en-AU" dirty="0" smtClean="0"/>
              <a:t>:</a:t>
            </a:r>
          </a:p>
          <a:p>
            <a:pPr marL="0" indent="0">
              <a:spcBef>
                <a:spcPts val="0"/>
              </a:spcBef>
              <a:buNone/>
            </a:pPr>
            <a:r>
              <a:rPr lang="en-AU" b="1" i="1" dirty="0"/>
              <a:t>	</a:t>
            </a:r>
            <a:r>
              <a:rPr lang="en-AU" b="1" i="1" dirty="0" smtClean="0"/>
              <a:t>	Chris </a:t>
            </a:r>
            <a:r>
              <a:rPr lang="en-AU" b="1" i="1" dirty="0"/>
              <a:t>Lee today’s your lucky day, join the white supremacist group and we’ll take care of your every need</a:t>
            </a:r>
            <a:r>
              <a:rPr lang="en-AU" b="1" i="1" dirty="0" smtClean="0"/>
              <a:t>!</a:t>
            </a:r>
          </a:p>
          <a:p>
            <a:pPr>
              <a:spcBef>
                <a:spcPts val="0"/>
              </a:spcBef>
            </a:pPr>
            <a:r>
              <a:rPr lang="en-AU" dirty="0" smtClean="0">
                <a:effectLst/>
              </a:rPr>
              <a:t>Ms </a:t>
            </a:r>
            <a:r>
              <a:rPr lang="en-AU" dirty="0">
                <a:effectLst/>
              </a:rPr>
              <a:t>Prior also alleges that the seventh respondent </a:t>
            </a:r>
            <a:r>
              <a:rPr lang="en-AU" dirty="0" err="1">
                <a:effectLst/>
              </a:rPr>
              <a:t>Callum</a:t>
            </a:r>
            <a:r>
              <a:rPr lang="en-AU" dirty="0">
                <a:effectLst/>
              </a:rPr>
              <a:t> Thwaites, posted an entry to the “QUT Stalker Space” Facebook page in the following terms:</a:t>
            </a:r>
          </a:p>
          <a:p>
            <a:pPr lvl="1">
              <a:spcBef>
                <a:spcPts val="0"/>
              </a:spcBef>
            </a:pPr>
            <a:r>
              <a:rPr lang="en-AU" b="1" i="1" dirty="0">
                <a:effectLst/>
              </a:rPr>
              <a:t>ITT niggers</a:t>
            </a:r>
            <a:endParaRPr lang="en-AU" b="1" dirty="0">
              <a:effectLst/>
            </a:endParaRPr>
          </a:p>
          <a:p>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2231823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FREEDOM OF SPEECH: Racial vilification</a:t>
            </a:r>
            <a:endParaRPr lang="en-US" dirty="0"/>
          </a:p>
        </p:txBody>
      </p:sp>
      <p:sp>
        <p:nvSpPr>
          <p:cNvPr id="3" name="Content Placeholder 2"/>
          <p:cNvSpPr>
            <a:spLocks noGrp="1"/>
          </p:cNvSpPr>
          <p:nvPr>
            <p:ph idx="1"/>
          </p:nvPr>
        </p:nvSpPr>
        <p:spPr/>
        <p:txBody>
          <a:bodyPr/>
          <a:lstStyle/>
          <a:p>
            <a:endParaRPr lang="en-AU" b="1" dirty="0" smtClean="0">
              <a:effectLst/>
            </a:endParaRPr>
          </a:p>
          <a:p>
            <a:r>
              <a:rPr lang="en-AU" b="1" i="1" dirty="0" smtClean="0">
                <a:effectLst/>
              </a:rPr>
              <a:t>Bill Leak cartoon </a:t>
            </a:r>
            <a:r>
              <a:rPr lang="en-AU" i="1" dirty="0" smtClean="0">
                <a:effectLst/>
              </a:rPr>
              <a:t>(2016)</a:t>
            </a:r>
          </a:p>
          <a:p>
            <a:endParaRPr lang="en-AU" b="1" dirty="0" smtClean="0">
              <a:effectLst/>
            </a:endParaRPr>
          </a:p>
          <a:p>
            <a:pPr marL="0" indent="0">
              <a:buNone/>
            </a:pPr>
            <a:endParaRPr lang="en-AU" b="1" dirty="0" smtClean="0">
              <a:effectLst/>
            </a:endParaRPr>
          </a:p>
          <a:p>
            <a:endParaRPr lang="en-AU" b="1" dirty="0">
              <a:effectLst/>
            </a:endParaRPr>
          </a:p>
          <a:p>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0753" y="2209099"/>
            <a:ext cx="4620429" cy="3501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31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0"/>
            <a:ext cx="10853364" cy="1905000"/>
          </a:xfrm>
        </p:spPr>
        <p:txBody>
          <a:bodyPr>
            <a:normAutofit/>
          </a:bodyPr>
          <a:lstStyle/>
          <a:p>
            <a:r>
              <a:rPr lang="en-US" dirty="0" smtClean="0"/>
              <a:t>Freedom OF speech: the right to a mobile phone</a:t>
            </a:r>
            <a:br>
              <a:rPr lang="en-US" dirty="0" smtClean="0"/>
            </a:br>
            <a:r>
              <a:rPr lang="en-US" dirty="0" smtClean="0"/>
              <a:t/>
            </a:r>
            <a:br>
              <a:rPr lang="en-US" dirty="0" smtClean="0"/>
            </a:br>
            <a:r>
              <a:rPr lang="en-AU" sz="2000" i="1" cap="small" dirty="0" smtClean="0">
                <a:solidFill>
                  <a:schemeClr val="tx1"/>
                </a:solidFill>
                <a:effectLst/>
                <a:latin typeface="+mn-lt"/>
                <a:ea typeface="+mn-ea"/>
                <a:cs typeface="+mn-cs"/>
              </a:rPr>
              <a:t>SZSZM </a:t>
            </a:r>
            <a:r>
              <a:rPr lang="en-AU" sz="2000" i="1" cap="small" dirty="0">
                <a:solidFill>
                  <a:schemeClr val="tx1"/>
                </a:solidFill>
                <a:effectLst/>
                <a:latin typeface="+mn-lt"/>
                <a:ea typeface="+mn-ea"/>
                <a:cs typeface="+mn-cs"/>
              </a:rPr>
              <a:t>v Secretary, Department of Immigration and Border Protection</a:t>
            </a:r>
            <a:endParaRPr lang="en-US" sz="2000" i="1" cap="small" dirty="0">
              <a:solidFill>
                <a:schemeClr val="tx1"/>
              </a:solidFill>
              <a:effectLst/>
              <a:latin typeface="+mn-lt"/>
              <a:ea typeface="+mn-ea"/>
              <a:cs typeface="+mn-cs"/>
            </a:endParaRPr>
          </a:p>
        </p:txBody>
      </p:sp>
      <p:sp>
        <p:nvSpPr>
          <p:cNvPr id="3" name="Content Placeholder 2"/>
          <p:cNvSpPr>
            <a:spLocks noGrp="1"/>
          </p:cNvSpPr>
          <p:nvPr>
            <p:ph idx="1"/>
          </p:nvPr>
        </p:nvSpPr>
        <p:spPr/>
        <p:txBody>
          <a:bodyPr>
            <a:normAutofit fontScale="92500"/>
          </a:bodyPr>
          <a:lstStyle/>
          <a:p>
            <a:pPr marL="0" indent="0">
              <a:buNone/>
            </a:pPr>
            <a:r>
              <a:rPr lang="en-US" sz="2100" dirty="0"/>
              <a:t>Nature </a:t>
            </a:r>
            <a:r>
              <a:rPr lang="en-US" sz="2100" dirty="0" smtClean="0"/>
              <a:t>of the </a:t>
            </a:r>
            <a:r>
              <a:rPr lang="en-US" sz="2100" dirty="0"/>
              <a:t>Constitutional </a:t>
            </a:r>
            <a:r>
              <a:rPr lang="en-US" sz="2100" dirty="0" smtClean="0"/>
              <a:t>Matter</a:t>
            </a:r>
            <a:endParaRPr lang="en-US" sz="2100" dirty="0"/>
          </a:p>
          <a:p>
            <a:pPr marL="0" indent="0">
              <a:buNone/>
            </a:pPr>
            <a:r>
              <a:rPr lang="en-AU" sz="2100" dirty="0" smtClean="0"/>
              <a:t>The </a:t>
            </a:r>
            <a:r>
              <a:rPr lang="en-AU" sz="2100" dirty="0"/>
              <a:t>Applicant claims that the removal of his mobile phone and/or SIM card is conduct that is not specifically authorised by the Migration Act or any </a:t>
            </a:r>
            <a:r>
              <a:rPr lang="en-AU" sz="2100" dirty="0" smtClean="0"/>
              <a:t>other law </a:t>
            </a:r>
            <a:r>
              <a:rPr lang="en-AU" sz="2100" dirty="0"/>
              <a:t>of the </a:t>
            </a:r>
            <a:r>
              <a:rPr lang="en-AU" sz="2100" dirty="0" smtClean="0"/>
              <a:t>Commonwealth</a:t>
            </a:r>
            <a:r>
              <a:rPr lang="en-AU" sz="2100" dirty="0"/>
              <a:t>. </a:t>
            </a:r>
            <a:r>
              <a:rPr lang="en-AU" sz="2100" dirty="0" smtClean="0"/>
              <a:t>  However</a:t>
            </a:r>
            <a:r>
              <a:rPr lang="en-AU" sz="2100" dirty="0"/>
              <a:t>, </a:t>
            </a:r>
            <a:r>
              <a:rPr lang="en-AU" sz="2100" dirty="0" smtClean="0"/>
              <a:t>in </a:t>
            </a:r>
            <a:r>
              <a:rPr lang="en-AU" sz="2100" dirty="0"/>
              <a:t>the event that the Respondent </a:t>
            </a:r>
            <a:r>
              <a:rPr lang="en-AU" sz="2100" dirty="0" smtClean="0"/>
              <a:t>seeks to  </a:t>
            </a:r>
            <a:r>
              <a:rPr lang="en-AU" sz="2100" dirty="0"/>
              <a:t>rely  on  any  such  law  of  the </a:t>
            </a:r>
            <a:r>
              <a:rPr lang="en-AU" sz="2100" dirty="0" smtClean="0"/>
              <a:t>Commonwealth purporting to authorise removal </a:t>
            </a:r>
            <a:r>
              <a:rPr lang="en-AU" sz="2100" dirty="0"/>
              <a:t>of </a:t>
            </a:r>
            <a:r>
              <a:rPr lang="en-AU" sz="2100" dirty="0" smtClean="0"/>
              <a:t>the Applicant </a:t>
            </a:r>
            <a:r>
              <a:rPr lang="en-AU" sz="2100" dirty="0"/>
              <a:t>'s </a:t>
            </a:r>
            <a:r>
              <a:rPr lang="en-AU" sz="2100" dirty="0" smtClean="0"/>
              <a:t>property</a:t>
            </a:r>
            <a:r>
              <a:rPr lang="en-AU" sz="2100" dirty="0"/>
              <a:t>, the </a:t>
            </a:r>
            <a:r>
              <a:rPr lang="en-AU" sz="2100" dirty="0" smtClean="0"/>
              <a:t>Applicant </a:t>
            </a:r>
            <a:r>
              <a:rPr lang="en-AU" sz="2100" dirty="0"/>
              <a:t>contends any law would be invalid as:</a:t>
            </a:r>
          </a:p>
          <a:p>
            <a:pPr lvl="1"/>
            <a:r>
              <a:rPr lang="en-AU" sz="2100" dirty="0" smtClean="0"/>
              <a:t>Interfering with </a:t>
            </a:r>
            <a:r>
              <a:rPr lang="en-AU" sz="2100" dirty="0"/>
              <a:t>the political communication of the Applicant; </a:t>
            </a:r>
            <a:r>
              <a:rPr lang="en-AU" sz="2100" dirty="0" smtClean="0"/>
              <a:t>and/or</a:t>
            </a:r>
            <a:endParaRPr lang="en-US" sz="2100" dirty="0"/>
          </a:p>
          <a:p>
            <a:pPr lvl="1"/>
            <a:r>
              <a:rPr lang="en-AU" sz="2100" dirty="0" smtClean="0"/>
              <a:t>Involving an </a:t>
            </a:r>
            <a:r>
              <a:rPr lang="en-AU" sz="2100" dirty="0"/>
              <a:t>acquisition of property </a:t>
            </a:r>
            <a:r>
              <a:rPr lang="en-AU" sz="2100" dirty="0" smtClean="0"/>
              <a:t> without just terms.</a:t>
            </a:r>
            <a:endParaRPr lang="en-AU" sz="2100" dirty="0"/>
          </a:p>
          <a:p>
            <a:endParaRPr lang="en-US" dirty="0"/>
          </a:p>
        </p:txBody>
      </p:sp>
      <p:sp>
        <p:nvSpPr>
          <p:cNvPr id="4" name="Footer Placeholder 3"/>
          <p:cNvSpPr>
            <a:spLocks noGrp="1"/>
          </p:cNvSpPr>
          <p:nvPr>
            <p:ph type="ftr" sz="quarter" idx="11"/>
          </p:nvPr>
        </p:nvSpPr>
        <p:spPr/>
        <p:txBody>
          <a:bodyPr/>
          <a:lstStyle/>
          <a:p>
            <a:r>
              <a:rPr lang="en-AU" smtClean="0"/>
              <a:t>The Individual and The State: Laws Impacting on Individual Freedoms</a:t>
            </a:r>
            <a:endParaRPr lang="en-US" dirty="0"/>
          </a:p>
        </p:txBody>
      </p:sp>
    </p:spTree>
    <p:extLst>
      <p:ext uri="{BB962C8B-B14F-4D97-AF65-F5344CB8AC3E}">
        <p14:creationId xmlns:p14="http://schemas.microsoft.com/office/powerpoint/2010/main" val="197302341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A9E023"/>
      </a:accent1>
      <a:accent2>
        <a:srgbClr val="1FCDB6"/>
      </a:accent2>
      <a:accent3>
        <a:srgbClr val="5F99C9"/>
      </a:accent3>
      <a:accent4>
        <a:srgbClr val="AE65D1"/>
      </a:accent4>
      <a:accent5>
        <a:srgbClr val="D06423"/>
      </a:accent5>
      <a:accent6>
        <a:srgbClr val="DCAB11"/>
      </a:accent6>
      <a:hlink>
        <a:srgbClr val="ADE133"/>
      </a:hlink>
      <a:folHlink>
        <a:srgbClr val="C2EA66"/>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1FEE2289-88FB-467C-9C9A-54F3C8576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TM03457485[[fn=Mesh]]</Template>
  <TotalTime>805</TotalTime>
  <Words>925</Words>
  <Application>Microsoft Office PowerPoint</Application>
  <PresentationFormat>Widescreen</PresentationFormat>
  <Paragraphs>121</Paragraphs>
  <Slides>18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Century Gothic</vt:lpstr>
      <vt:lpstr>Times New Roman</vt:lpstr>
      <vt:lpstr>verdana</vt:lpstr>
      <vt:lpstr>Mesh</vt:lpstr>
      <vt:lpstr>The Individual and the State: laws impacting on individual freedoms</vt:lpstr>
      <vt:lpstr>The NSW Council for Civil Liberties </vt:lpstr>
      <vt:lpstr>warning</vt:lpstr>
      <vt:lpstr>The four freedoms</vt:lpstr>
      <vt:lpstr>Freedom of speech  an essential component of a tolerant and pluralistic democracy</vt:lpstr>
      <vt:lpstr>FREEDOM OF SPEECH: the andrew bolt case</vt:lpstr>
      <vt:lpstr>Freedom of speech: The QUT students case  Prior v Queensland University of Technology &amp; Ors (No.2) [2016] FCCA 2853 </vt:lpstr>
      <vt:lpstr>FREEDOM OF SPEECH: Racial vilification</vt:lpstr>
      <vt:lpstr>Freedom OF speech: the right to a mobile phone  SZSZM v Secretary, Department of Immigration and Border Protection</vt:lpstr>
      <vt:lpstr>Freedom of speech: Right to Reputation  Grygiel v Australian Broadcasting Corporation [2016] NSWSC 140 </vt:lpstr>
      <vt:lpstr>RIGHT TO Privacy </vt:lpstr>
      <vt:lpstr>RIGHT TO Privacy: A real case </vt:lpstr>
      <vt:lpstr>Freedom of worship</vt:lpstr>
      <vt:lpstr>Alan jones broadcast 2005  Likely to encourage violence or brutality and to vilify people of Lebanese and middle-eastern backgrounds on the basis of ethnicity</vt:lpstr>
      <vt:lpstr>Freedom of information</vt:lpstr>
      <vt:lpstr>Freedom from want </vt:lpstr>
      <vt:lpstr>Freedom from fear - National security  El Ossman v Minister for Immigration &amp; Anor [2017] FCCA 433 </vt:lpstr>
      <vt:lpstr>Freedom from fear: the right to seek asylum Postscript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Individual and the State: laws impacting on individual freedoms</dc:title>
  <dc:creator>Stephen Blanks</dc:creator>
  <cp:lastModifiedBy>Stephen Blanks</cp:lastModifiedBy>
  <cp:revision>38</cp:revision>
  <cp:lastPrinted>2017-03-30T21:05:44Z</cp:lastPrinted>
  <dcterms:created xsi:type="dcterms:W3CDTF">2016-12-05T19:53:42Z</dcterms:created>
  <dcterms:modified xsi:type="dcterms:W3CDTF">2017-03-30T22:46:17Z</dcterms:modified>
</cp:coreProperties>
</file>