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128" y="-1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007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5487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3486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2899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0869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3531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0976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5233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4316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1169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0838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1121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7894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245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040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719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C3CA7-D80D-47CA-8DCB-FED25EF46240}" type="datetimeFigureOut">
              <a:rPr lang="en-AU" smtClean="0"/>
              <a:t>3/08/19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E24048D-C94C-4306-85A6-85B81F6BE95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93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sydneycriminallawyers.com.au/blog/new-one-punch-law-in-force-in-nsw/" TargetMode="External"/><Relationship Id="rId3" Type="http://schemas.openxmlformats.org/officeDocument/2006/relationships/hyperlink" Target="https://www.youtube.com/watch?v=E7XVNFwxb7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mh.com.au/politics/federal/ineffective-onepunch-mandatory-sentences-should-be-scrapped-says-law-council-20160414-go6ib4.html" TargetMode="External"/><Relationship Id="rId4" Type="http://schemas.openxmlformats.org/officeDocument/2006/relationships/hyperlink" Target="https://www.youtube.com/watch?v=0otvPeZKDeQ" TargetMode="External"/><Relationship Id="rId5" Type="http://schemas.openxmlformats.org/officeDocument/2006/relationships/hyperlink" Target="https://www.smh.com.au/opinion/sydneys-last-drinks-and-lockout-laws-are-working-20170123-gtwpyq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canberratimes.com.au/national/act/nsw-onepunch-alcohol-fuelled-violence-legislation-isnt-working-legal-experts-say-20161209-gt80y3.htm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850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SA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350"/>
            <a:ext cx="4006504" cy="155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4" y="345440"/>
            <a:ext cx="70220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675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Law reform in action</a:t>
            </a:r>
            <a:br>
              <a:rPr lang="en-AU" dirty="0"/>
            </a:br>
            <a:r>
              <a:rPr lang="en-AU" dirty="0"/>
              <a:t>- Learn </a:t>
            </a:r>
            <a:r>
              <a:rPr lang="en-AU" dirty="0" smtClean="0"/>
              <a:t>To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3200" dirty="0" smtClean="0"/>
              <a:t>identify </a:t>
            </a:r>
            <a:r>
              <a:rPr lang="en-AU" sz="3200" dirty="0"/>
              <a:t>and investigate a contemporary law reform issue</a:t>
            </a:r>
          </a:p>
          <a:p>
            <a:r>
              <a:rPr lang="en-AU" sz="3200" dirty="0" smtClean="0"/>
              <a:t>examine </a:t>
            </a:r>
            <a:r>
              <a:rPr lang="en-AU" sz="3200" dirty="0"/>
              <a:t>the conditions that give rise to the need for law reform, the agencies of reform and mechanisms of reform</a:t>
            </a:r>
          </a:p>
          <a:p>
            <a:r>
              <a:rPr lang="en-AU" sz="3200" dirty="0" smtClean="0"/>
              <a:t>assess </a:t>
            </a:r>
            <a:r>
              <a:rPr lang="en-AU" sz="3200" dirty="0"/>
              <a:t>the effectiveness of law reform in achieving just outcomes with regard to a contemporary law reform issue.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29681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5400" dirty="0"/>
              <a:t>A case study approach to be used through the Preliminary course (Teresa)</a:t>
            </a:r>
            <a:br>
              <a:rPr lang="en-AU" sz="5400" dirty="0"/>
            </a:br>
            <a:endParaRPr lang="en-AU" sz="5400" dirty="0"/>
          </a:p>
        </p:txBody>
      </p:sp>
    </p:spTree>
    <p:extLst>
      <p:ext uri="{BB962C8B-B14F-4D97-AF65-F5344CB8AC3E}">
        <p14:creationId xmlns:p14="http://schemas.microsoft.com/office/powerpoint/2010/main" val="1509684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3508069"/>
              </p:ext>
            </p:extLst>
          </p:nvPr>
        </p:nvGraphicFramePr>
        <p:xfrm>
          <a:off x="0" y="0"/>
          <a:ext cx="4265608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56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99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LEARN ABOUT</a:t>
                      </a:r>
                      <a:endParaRPr lang="en-AU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997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A Contemporary Law Reform Issue</a:t>
                      </a:r>
                      <a:endParaRPr lang="en-AU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045331"/>
              </p:ext>
            </p:extLst>
          </p:nvPr>
        </p:nvGraphicFramePr>
        <p:xfrm>
          <a:off x="235974" y="1755057"/>
          <a:ext cx="11665973" cy="548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483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176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66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solidFill>
                            <a:schemeClr val="tx1"/>
                          </a:solidFill>
                          <a:effectLst/>
                        </a:rPr>
                        <a:t>LEARN TO</a:t>
                      </a:r>
                      <a:endParaRPr lang="en-A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solidFill>
                            <a:schemeClr val="tx1"/>
                          </a:solidFill>
                          <a:effectLst/>
                        </a:rPr>
                        <a:t>CASE STUDY</a:t>
                      </a:r>
                      <a:endParaRPr lang="en-A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398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solidFill>
                            <a:schemeClr val="tx1"/>
                          </a:solidFill>
                          <a:effectLst/>
                        </a:rPr>
                        <a:t>Identify &amp; investigate a contemporary law reform issue</a:t>
                      </a:r>
                      <a:endParaRPr lang="en-AU" sz="3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AU" sz="3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AU" sz="3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A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solidFill>
                            <a:schemeClr val="tx1"/>
                          </a:solidFill>
                          <a:effectLst/>
                        </a:rPr>
                        <a:t>One Punch Laws</a:t>
                      </a:r>
                      <a:endParaRPr lang="en-AU" sz="3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u="sng" dirty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https://www.sydneycriminallawyers.com.au/blog/new-one-punch-law-in-force-in-nsw/</a:t>
                      </a:r>
                      <a:endParaRPr lang="en-AU" sz="3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AU" sz="3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u="sng" dirty="0">
                          <a:solidFill>
                            <a:schemeClr val="tx1"/>
                          </a:solidFill>
                          <a:effectLst/>
                          <a:hlinkClick r:id="rId3"/>
                        </a:rPr>
                        <a:t>https://www.youtube.com/watch?v=E7XVNFwxb7E</a:t>
                      </a:r>
                      <a:endParaRPr lang="en-AU" sz="3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A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21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8092203"/>
              </p:ext>
            </p:extLst>
          </p:nvPr>
        </p:nvGraphicFramePr>
        <p:xfrm>
          <a:off x="0" y="0"/>
          <a:ext cx="9188245" cy="11356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882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99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LEARN ABOUT</a:t>
                      </a:r>
                      <a:endParaRPr lang="en-AU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69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A Contemporary Law Reform Issue</a:t>
                      </a:r>
                      <a:endParaRPr lang="en-AU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543" y="1017640"/>
            <a:ext cx="9520457" cy="606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685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513042"/>
              </p:ext>
            </p:extLst>
          </p:nvPr>
        </p:nvGraphicFramePr>
        <p:xfrm>
          <a:off x="-1" y="0"/>
          <a:ext cx="7654413" cy="13548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544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031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LEARN ABOUT</a:t>
                      </a:r>
                      <a:endParaRPr lang="en-AU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62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A Contemporary Law Reform Issue</a:t>
                      </a:r>
                      <a:endParaRPr lang="en-AU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633159"/>
              </p:ext>
            </p:extLst>
          </p:nvPr>
        </p:nvGraphicFramePr>
        <p:xfrm>
          <a:off x="1991032" y="1480106"/>
          <a:ext cx="10200968" cy="54014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525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484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2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LEARN TO</a:t>
                      </a:r>
                      <a:endParaRPr lang="en-AU" sz="2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CASE STUDY</a:t>
                      </a:r>
                      <a:endParaRPr lang="en-AU" sz="2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397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Assess the effectiveness of law reform in achieving just outcomes with regard to a contemporary law reform issue</a:t>
                      </a:r>
                      <a:endParaRPr lang="en-AU" sz="2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 </a:t>
                      </a:r>
                      <a:endParaRPr lang="en-AU" sz="2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Assess the responsiveness of the legal system in dealing with issues</a:t>
                      </a:r>
                      <a:endParaRPr lang="en-AU" sz="2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 </a:t>
                      </a:r>
                      <a:endParaRPr lang="en-AU" sz="2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Assess the development and reform of  law as a reflection of </a:t>
                      </a:r>
                      <a:r>
                        <a:rPr lang="en-GB" sz="2200" dirty="0" smtClean="0">
                          <a:effectLst/>
                        </a:rPr>
                        <a:t>society</a:t>
                      </a:r>
                      <a:endParaRPr lang="en-AU" sz="22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u="sng" dirty="0">
                          <a:effectLst/>
                          <a:hlinkClick r:id="rId2"/>
                        </a:rPr>
                        <a:t>https://www.canberratimes.com.au/national/act/nsw-onepunch-alcohol-fuelled-violence-legislation-isnt-working-legal-experts-say-20161209-gt80y3.html</a:t>
                      </a:r>
                      <a:endParaRPr lang="en-AU" sz="2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 </a:t>
                      </a:r>
                      <a:endParaRPr lang="en-AU" sz="2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u="sng" dirty="0">
                          <a:effectLst/>
                          <a:hlinkClick r:id="rId3"/>
                        </a:rPr>
                        <a:t>https://www.smh.com.au/politics/federal/ineffective-onepunch-mandatory-sentences-should-be-scrapped-says-law-council-20160414-go6ib4.html</a:t>
                      </a:r>
                      <a:endParaRPr lang="en-AU" sz="2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 </a:t>
                      </a:r>
                      <a:endParaRPr lang="en-AU" sz="2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u="sng" dirty="0">
                          <a:effectLst/>
                          <a:hlinkClick r:id="rId4"/>
                        </a:rPr>
                        <a:t>https://www.youtube.com/watch?v=0otvPeZKDeQ</a:t>
                      </a:r>
                      <a:endParaRPr lang="en-AU" sz="2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 </a:t>
                      </a:r>
                      <a:endParaRPr lang="en-AU" sz="2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u="sng" dirty="0">
                          <a:effectLst/>
                          <a:hlinkClick r:id="rId5"/>
                        </a:rPr>
                        <a:t>https://www.smh.com.au/opinion/sydneys-last-drinks-and-lockout-laws-are-working-20170123-gtwpyq.html</a:t>
                      </a:r>
                      <a:endParaRPr lang="en-AU" sz="2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 </a:t>
                      </a:r>
                      <a:endParaRPr lang="en-AU" sz="2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3544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205071"/>
              </p:ext>
            </p:extLst>
          </p:nvPr>
        </p:nvGraphicFramePr>
        <p:xfrm>
          <a:off x="0" y="0"/>
          <a:ext cx="8908026" cy="68181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47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833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505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LEARN ABOUT</a:t>
                      </a:r>
                      <a:endParaRPr lang="en-A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LEARN TO</a:t>
                      </a:r>
                      <a:endParaRPr lang="en-A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478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Statute Law</a:t>
                      </a:r>
                      <a:endParaRPr lang="en-AU" sz="3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 </a:t>
                      </a:r>
                      <a:endParaRPr lang="en-AU" sz="32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3200">
                          <a:effectLst/>
                        </a:rPr>
                        <a:t>Role &amp; structure of parliament</a:t>
                      </a:r>
                      <a:endParaRPr lang="en-AU" sz="3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 </a:t>
                      </a:r>
                      <a:endParaRPr lang="en-AU" sz="32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3200">
                          <a:effectLst/>
                        </a:rPr>
                        <a:t>Legislative process</a:t>
                      </a:r>
                      <a:endParaRPr lang="en-AU" sz="3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 </a:t>
                      </a:r>
                      <a:endParaRPr lang="en-AU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Outline the legislative process</a:t>
                      </a:r>
                      <a:endParaRPr lang="en-A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26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The Constitution</a:t>
                      </a:r>
                      <a:endParaRPr lang="en-AU" sz="32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3200" dirty="0">
                          <a:effectLst/>
                        </a:rPr>
                        <a:t>Separation of powers</a:t>
                      </a:r>
                      <a:endParaRPr lang="en-A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3200" dirty="0">
                          <a:effectLst/>
                        </a:rPr>
                        <a:t>Explain the difference between division and separation of powers</a:t>
                      </a:r>
                      <a:endParaRPr lang="en-A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109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088762"/>
              </p:ext>
            </p:extLst>
          </p:nvPr>
        </p:nvGraphicFramePr>
        <p:xfrm>
          <a:off x="825910" y="-1"/>
          <a:ext cx="7787148" cy="69228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875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995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7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LEARN ABOUT</a:t>
                      </a:r>
                      <a:endParaRPr lang="en-A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LEARN TO</a:t>
                      </a:r>
                      <a:endParaRPr lang="en-AU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794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Statute Law</a:t>
                      </a:r>
                      <a:endParaRPr lang="en-AU" sz="3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n-AU" sz="32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3200" dirty="0">
                          <a:effectLst/>
                        </a:rPr>
                        <a:t>Role &amp; structure of </a:t>
                      </a:r>
                      <a:r>
                        <a:rPr lang="en-GB" sz="3200" dirty="0" smtClean="0">
                          <a:effectLst/>
                        </a:rPr>
                        <a:t>parliament</a:t>
                      </a:r>
                      <a:endParaRPr lang="en-AU" sz="32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3200" dirty="0">
                          <a:effectLst/>
                        </a:rPr>
                        <a:t>Legislative </a:t>
                      </a:r>
                      <a:r>
                        <a:rPr lang="en-GB" sz="3200" dirty="0" err="1" smtClean="0">
                          <a:effectLst/>
                        </a:rPr>
                        <a:t>procEss</a:t>
                      </a:r>
                      <a:endParaRPr lang="en-AU" sz="32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Outline the legislative process</a:t>
                      </a:r>
                      <a:endParaRPr lang="en-A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51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The Constitution</a:t>
                      </a:r>
                      <a:endParaRPr lang="en-AU" sz="32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3200">
                          <a:effectLst/>
                        </a:rPr>
                        <a:t>Separation of powers</a:t>
                      </a:r>
                      <a:endParaRPr lang="en-AU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3200" dirty="0">
                          <a:effectLst/>
                        </a:rPr>
                        <a:t>Explain the difference between division and separation of powers</a:t>
                      </a:r>
                      <a:endParaRPr lang="en-A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9708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544143"/>
              </p:ext>
            </p:extLst>
          </p:nvPr>
        </p:nvGraphicFramePr>
        <p:xfrm>
          <a:off x="0" y="0"/>
          <a:ext cx="8244348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95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747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153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LEARN ABOUT</a:t>
                      </a:r>
                      <a:endParaRPr lang="en-AU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09" marR="539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>
                          <a:effectLst/>
                        </a:rPr>
                        <a:t>LEARN TO</a:t>
                      </a:r>
                      <a:endParaRPr lang="en-AU" sz="3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09" marR="53909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42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Law in Practice</a:t>
                      </a:r>
                      <a:endParaRPr lang="en-AU" sz="3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3600" dirty="0">
                          <a:effectLst/>
                        </a:rPr>
                        <a:t>Events which highlight legal issues</a:t>
                      </a:r>
                      <a:endParaRPr lang="en-AU" sz="3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3600" dirty="0">
                          <a:effectLst/>
                        </a:rPr>
                        <a:t>Criminal cases that raise issues of interest to students</a:t>
                      </a:r>
                      <a:endParaRPr lang="en-AU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09" marR="539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Evaluate the effectiveness of the legal and non-legal responses to the issue</a:t>
                      </a:r>
                      <a:endParaRPr lang="en-AU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09" marR="53909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2581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5400" dirty="0"/>
              <a:t>Focusing on essay writing and evaluative writing in Year 11 (Keith)</a:t>
            </a:r>
          </a:p>
        </p:txBody>
      </p:sp>
    </p:spTree>
    <p:extLst>
      <p:ext uri="{BB962C8B-B14F-4D97-AF65-F5344CB8AC3E}">
        <p14:creationId xmlns:p14="http://schemas.microsoft.com/office/powerpoint/2010/main" val="258559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77091"/>
            <a:ext cx="8596668" cy="1320800"/>
          </a:xfrm>
        </p:spPr>
        <p:txBody>
          <a:bodyPr/>
          <a:lstStyle/>
          <a:p>
            <a:r>
              <a:rPr lang="en-AU" dirty="0"/>
              <a:t>essay </a:t>
            </a:r>
            <a:r>
              <a:rPr lang="en-AU" dirty="0" smtClean="0"/>
              <a:t>writing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21498"/>
            <a:ext cx="8596668" cy="5126903"/>
          </a:xfrm>
        </p:spPr>
        <p:txBody>
          <a:bodyPr>
            <a:noAutofit/>
          </a:bodyPr>
          <a:lstStyle/>
          <a:p>
            <a:r>
              <a:rPr lang="en-AU" sz="2400" b="1" dirty="0"/>
              <a:t>RTBQ and ATBQ - Attack the question</a:t>
            </a:r>
            <a:r>
              <a:rPr lang="en-AU" sz="2400" b="1" dirty="0" smtClean="0"/>
              <a:t>!</a:t>
            </a:r>
            <a:endParaRPr lang="en-AU" sz="2400" dirty="0"/>
          </a:p>
          <a:p>
            <a:pPr fontAlgn="base"/>
            <a:r>
              <a:rPr lang="en-AU" sz="2400" b="1" dirty="0" smtClean="0"/>
              <a:t>Language</a:t>
            </a:r>
            <a:endParaRPr lang="en-AU" sz="2400" dirty="0"/>
          </a:p>
          <a:p>
            <a:pPr fontAlgn="base"/>
            <a:r>
              <a:rPr lang="en-AU" sz="2400" b="1" dirty="0" smtClean="0"/>
              <a:t>Arguments</a:t>
            </a:r>
            <a:endParaRPr lang="en-AU" sz="2400" dirty="0"/>
          </a:p>
          <a:p>
            <a:pPr fontAlgn="base"/>
            <a:r>
              <a:rPr lang="en-AU" sz="2400" b="1" dirty="0" smtClean="0"/>
              <a:t>Practice</a:t>
            </a:r>
            <a:endParaRPr lang="en-AU" sz="2400" dirty="0"/>
          </a:p>
          <a:p>
            <a:pPr fontAlgn="base"/>
            <a:r>
              <a:rPr lang="en-AU" sz="2400" b="1" dirty="0"/>
              <a:t>Answering the </a:t>
            </a:r>
            <a:r>
              <a:rPr lang="en-AU" sz="2400" b="1" dirty="0" smtClean="0"/>
              <a:t>question</a:t>
            </a:r>
            <a:endParaRPr lang="en-AU" sz="2400" dirty="0"/>
          </a:p>
          <a:p>
            <a:pPr fontAlgn="base"/>
            <a:r>
              <a:rPr lang="en-AU" sz="2400" b="1" dirty="0" smtClean="0"/>
              <a:t>Structure</a:t>
            </a:r>
            <a:r>
              <a:rPr lang="en-AU" sz="2400" dirty="0" smtClean="0"/>
              <a:t> </a:t>
            </a:r>
            <a:endParaRPr lang="en-AU" sz="2400" dirty="0"/>
          </a:p>
          <a:p>
            <a:pPr fontAlgn="base"/>
            <a:r>
              <a:rPr lang="en-AU" sz="2400" b="1" dirty="0" smtClean="0"/>
              <a:t>Plan</a:t>
            </a:r>
            <a:r>
              <a:rPr lang="en-AU" sz="2400" b="1" dirty="0"/>
              <a:t> </a:t>
            </a:r>
            <a:endParaRPr lang="en-AU" sz="2400" dirty="0"/>
          </a:p>
          <a:p>
            <a:pPr fontAlgn="base"/>
            <a:r>
              <a:rPr lang="en-AU" sz="2400" b="1" dirty="0" smtClean="0"/>
              <a:t>Introduction</a:t>
            </a:r>
            <a:endParaRPr lang="en-AU" sz="2400" dirty="0"/>
          </a:p>
          <a:p>
            <a:pPr fontAlgn="base"/>
            <a:r>
              <a:rPr lang="en-AU" sz="2400" b="1" dirty="0" smtClean="0"/>
              <a:t>Body</a:t>
            </a:r>
            <a:endParaRPr lang="en-AU" sz="2400" dirty="0"/>
          </a:p>
          <a:p>
            <a:pPr fontAlgn="base"/>
            <a:r>
              <a:rPr lang="en-AU" sz="2400" b="1" dirty="0" smtClean="0"/>
              <a:t>PEEEL</a:t>
            </a:r>
            <a:endParaRPr lang="en-AU" sz="2400" dirty="0"/>
          </a:p>
          <a:p>
            <a:r>
              <a:rPr lang="en-AU" sz="2400" b="1" dirty="0"/>
              <a:t>Conclusion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3639182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574" y="0"/>
            <a:ext cx="8596668" cy="1320800"/>
          </a:xfrm>
        </p:spPr>
        <p:txBody>
          <a:bodyPr/>
          <a:lstStyle/>
          <a:p>
            <a:r>
              <a:rPr lang="en-AU" dirty="0" smtClean="0"/>
              <a:t>Order of presentation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573" y="762000"/>
            <a:ext cx="10901371" cy="3880773"/>
          </a:xfrm>
        </p:spPr>
        <p:txBody>
          <a:bodyPr>
            <a:noAutofit/>
          </a:bodyPr>
          <a:lstStyle/>
          <a:p>
            <a:r>
              <a:rPr lang="en-AU" sz="3600" dirty="0" smtClean="0"/>
              <a:t>Survey</a:t>
            </a:r>
          </a:p>
          <a:p>
            <a:r>
              <a:rPr lang="en-AU" sz="3600" dirty="0" smtClean="0"/>
              <a:t>Strategies?</a:t>
            </a:r>
          </a:p>
          <a:p>
            <a:r>
              <a:rPr lang="en-AU" sz="3600" dirty="0" smtClean="0"/>
              <a:t>Areas in the Preliminary syllabus that pertain directly to Crime and could be focussed upon (</a:t>
            </a:r>
            <a:r>
              <a:rPr lang="en-AU" sz="3600" dirty="0"/>
              <a:t>K</a:t>
            </a:r>
            <a:r>
              <a:rPr lang="en-AU" sz="3600" dirty="0" smtClean="0"/>
              <a:t>eith)</a:t>
            </a:r>
          </a:p>
          <a:p>
            <a:r>
              <a:rPr lang="en-AU" sz="3600" dirty="0" smtClean="0"/>
              <a:t>A case study approach to be used through the Preliminary course (Teresa)</a:t>
            </a:r>
          </a:p>
          <a:p>
            <a:r>
              <a:rPr lang="en-AU" sz="3600" dirty="0" smtClean="0"/>
              <a:t>Focusing on essay writing and evaluative writing in Year 11 (Keith)</a:t>
            </a:r>
          </a:p>
          <a:p>
            <a:r>
              <a:rPr lang="en-AU" sz="3600" dirty="0" smtClean="0"/>
              <a:t>Assessment task</a:t>
            </a:r>
            <a:endParaRPr lang="en-AU" sz="3600" dirty="0"/>
          </a:p>
        </p:txBody>
      </p:sp>
    </p:spTree>
    <p:extLst>
      <p:ext uri="{BB962C8B-B14F-4D97-AF65-F5344CB8AC3E}">
        <p14:creationId xmlns:p14="http://schemas.microsoft.com/office/powerpoint/2010/main" val="8196889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/>
              <a:t>evaluative </a:t>
            </a:r>
            <a:r>
              <a:rPr lang="en-AU" dirty="0" smtClean="0"/>
              <a:t>writing</a:t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b="1" dirty="0"/>
              <a:t>PMI: Euthanasia should be legalised.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915369"/>
              </p:ext>
            </p:extLst>
          </p:nvPr>
        </p:nvGraphicFramePr>
        <p:xfrm>
          <a:off x="1290359" y="2535382"/>
          <a:ext cx="7370618" cy="414251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78843">
                  <a:extLst>
                    <a:ext uri="{9D8B030D-6E8A-4147-A177-3AD203B41FA5}">
                      <a16:colId xmlns:a16="http://schemas.microsoft.com/office/drawing/2014/main" xmlns="" val="3096078566"/>
                    </a:ext>
                  </a:extLst>
                </a:gridCol>
                <a:gridCol w="2441528">
                  <a:extLst>
                    <a:ext uri="{9D8B030D-6E8A-4147-A177-3AD203B41FA5}">
                      <a16:colId xmlns:a16="http://schemas.microsoft.com/office/drawing/2014/main" xmlns="" val="776827038"/>
                    </a:ext>
                  </a:extLst>
                </a:gridCol>
                <a:gridCol w="2350247">
                  <a:extLst>
                    <a:ext uri="{9D8B030D-6E8A-4147-A177-3AD203B41FA5}">
                      <a16:colId xmlns:a16="http://schemas.microsoft.com/office/drawing/2014/main" xmlns="" val="2386434122"/>
                    </a:ext>
                  </a:extLst>
                </a:gridCol>
              </a:tblGrid>
              <a:tr h="374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</a:rPr>
                        <a:t>P   PLUS</a:t>
                      </a:r>
                      <a:endParaRPr lang="en-A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</a:rPr>
                        <a:t>M   MINUS</a:t>
                      </a:r>
                      <a:endParaRPr lang="en-A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</a:rPr>
                        <a:t>I   INTERESTING</a:t>
                      </a:r>
                      <a:endParaRPr lang="en-A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07641977"/>
                  </a:ext>
                </a:extLst>
              </a:tr>
              <a:tr h="18842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 </a:t>
                      </a:r>
                      <a:endParaRPr lang="en-A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295186"/>
                  </a:ext>
                </a:extLst>
              </a:tr>
              <a:tr h="18842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 </a:t>
                      </a:r>
                      <a:endParaRPr lang="en-A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896830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405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419600"/>
          </a:xfrm>
        </p:spPr>
        <p:txBody>
          <a:bodyPr>
            <a:noAutofit/>
          </a:bodyPr>
          <a:lstStyle/>
          <a:p>
            <a:r>
              <a:rPr lang="en-AU" sz="5400" dirty="0"/>
              <a:t>Areas in the Preliminary syllabus that pertain directly to Crime and could be focussed upon (Keith)</a:t>
            </a:r>
            <a:br>
              <a:rPr lang="en-AU" sz="5400" dirty="0"/>
            </a:br>
            <a:endParaRPr lang="en-AU" sz="5400" dirty="0"/>
          </a:p>
        </p:txBody>
      </p:sp>
    </p:spTree>
    <p:extLst>
      <p:ext uri="{BB962C8B-B14F-4D97-AF65-F5344CB8AC3E}">
        <p14:creationId xmlns:p14="http://schemas.microsoft.com/office/powerpoint/2010/main" val="429882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Principal </a:t>
            </a:r>
            <a:r>
              <a:rPr lang="en-AU" b="1" dirty="0" smtClean="0"/>
              <a:t>focus and </a:t>
            </a:r>
            <a:br>
              <a:rPr lang="en-AU" b="1" dirty="0" smtClean="0"/>
            </a:br>
            <a:r>
              <a:rPr lang="en-AU" b="1" dirty="0" smtClean="0"/>
              <a:t>Themes &amp; challenges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 smtClean="0"/>
              <a:t>Principal </a:t>
            </a:r>
            <a:r>
              <a:rPr lang="en-AU" b="1" dirty="0"/>
              <a:t>focus:</a:t>
            </a:r>
            <a:r>
              <a:rPr lang="en-AU" dirty="0"/>
              <a:t> Students develop an understanding of the nature and functions of law through the examination of the </a:t>
            </a:r>
            <a:r>
              <a:rPr lang="en-AU" b="1" dirty="0"/>
              <a:t>law-making processes and institutions</a:t>
            </a:r>
            <a:r>
              <a:rPr lang="en-AU" dirty="0"/>
              <a:t>.</a:t>
            </a:r>
          </a:p>
          <a:p>
            <a:pPr marL="0" indent="0">
              <a:buNone/>
            </a:pPr>
            <a:r>
              <a:rPr lang="en-AU" b="1" dirty="0" smtClean="0"/>
              <a:t>Themes </a:t>
            </a:r>
            <a:r>
              <a:rPr lang="en-AU" b="1" dirty="0"/>
              <a:t>and challenges to be incorporated throughout this topic:</a:t>
            </a:r>
            <a:endParaRPr lang="en-AU" dirty="0"/>
          </a:p>
          <a:p>
            <a:pPr lvl="1" fontAlgn="base"/>
            <a:r>
              <a:rPr lang="en-AU" b="1" dirty="0"/>
              <a:t>the need for law in the operation of society</a:t>
            </a:r>
            <a:endParaRPr lang="en-AU" dirty="0"/>
          </a:p>
          <a:p>
            <a:pPr lvl="1" fontAlgn="base"/>
            <a:r>
              <a:rPr lang="en-AU" b="1" dirty="0"/>
              <a:t>the importance of the rule of law for society</a:t>
            </a:r>
            <a:endParaRPr lang="en-AU" dirty="0"/>
          </a:p>
          <a:p>
            <a:pPr lvl="1" fontAlgn="base"/>
            <a:r>
              <a:rPr lang="en-AU" b="1" dirty="0"/>
              <a:t>the relationship between different legal institutions and jurisdictions</a:t>
            </a:r>
            <a:endParaRPr lang="en-AU" dirty="0"/>
          </a:p>
          <a:p>
            <a:pPr lvl="1" fontAlgn="base"/>
            <a:r>
              <a:rPr lang="en-AU" b="1" dirty="0"/>
              <a:t>the development of law as a reflection of society</a:t>
            </a:r>
            <a:endParaRPr lang="en-AU" dirty="0"/>
          </a:p>
          <a:p>
            <a:pPr lvl="1" fontAlgn="base"/>
            <a:r>
              <a:rPr lang="en-AU" b="1" dirty="0"/>
              <a:t>influences on the Australian legal system.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77205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AU" b="1" dirty="0"/>
              <a:t>Students learn about:</a:t>
            </a:r>
            <a:r>
              <a:rPr lang="en-AU" dirty="0"/>
              <a:t/>
            </a:r>
            <a:br>
              <a:rPr lang="en-AU" dirty="0"/>
            </a:br>
            <a:r>
              <a:rPr lang="en-AU" dirty="0"/>
              <a:t> </a:t>
            </a:r>
            <a:br>
              <a:rPr lang="en-AU" dirty="0"/>
            </a:br>
            <a:r>
              <a:rPr lang="en-AU" b="1" dirty="0"/>
              <a:t>1. Basic legal concepts</a:t>
            </a:r>
            <a:r>
              <a:rPr lang="en-AU" dirty="0"/>
              <a:t/>
            </a:r>
            <a:br>
              <a:rPr lang="en-AU" dirty="0"/>
            </a:br>
            <a:r>
              <a:rPr lang="en-AU" b="1" dirty="0"/>
              <a:t>procedural fairness (principles of natural  justice)</a:t>
            </a:r>
            <a:r>
              <a:rPr lang="en-AU" dirty="0"/>
              <a:t/>
            </a:r>
            <a:br>
              <a:rPr lang="en-AU" dirty="0"/>
            </a:br>
            <a:r>
              <a:rPr lang="en-AU" b="1" dirty="0"/>
              <a:t>rule of law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87907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34" y="18288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AU" b="1" dirty="0"/>
              <a:t>2. Sources of contemporary Australian law</a:t>
            </a:r>
            <a:r>
              <a:rPr lang="en-AU" dirty="0"/>
              <a:t/>
            </a:r>
            <a:br>
              <a:rPr lang="en-AU" dirty="0"/>
            </a:br>
            <a:r>
              <a:rPr lang="en-AU" b="1" dirty="0"/>
              <a:t>common law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80160"/>
            <a:ext cx="10193866" cy="5577839"/>
          </a:xfrm>
        </p:spPr>
        <p:txBody>
          <a:bodyPr>
            <a:noAutofit/>
          </a:bodyPr>
          <a:lstStyle/>
          <a:p>
            <a:pPr lvl="0"/>
            <a:r>
              <a:rPr lang="en-AU" sz="2800" b="1" dirty="0"/>
              <a:t>court hierarchy:</a:t>
            </a:r>
            <a:endParaRPr lang="en-AU" sz="28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2800" b="1" dirty="0"/>
              <a:t>jurisdiction of state and federal courts</a:t>
            </a:r>
            <a:endParaRPr lang="en-AU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AU" sz="2800" b="1" dirty="0"/>
              <a:t>statute law</a:t>
            </a:r>
            <a:endParaRPr lang="en-AU" sz="28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2800" b="1" dirty="0"/>
              <a:t>role and structure of parliament</a:t>
            </a:r>
            <a:endParaRPr lang="en-AU" sz="28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2800" b="1" dirty="0"/>
              <a:t>legislative process</a:t>
            </a:r>
            <a:endParaRPr lang="en-AU" sz="28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2800" b="1" dirty="0" smtClean="0"/>
              <a:t>Delegated</a:t>
            </a:r>
          </a:p>
          <a:p>
            <a:r>
              <a:rPr lang="en-AU" sz="2800" b="1" dirty="0"/>
              <a:t>international law</a:t>
            </a:r>
            <a:endParaRPr lang="en-AU" sz="28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2800" b="1" dirty="0"/>
              <a:t>differences between domestic and international law</a:t>
            </a:r>
            <a:endParaRPr lang="en-AU" sz="28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2800" b="1" dirty="0"/>
              <a:t>state sovereignty</a:t>
            </a:r>
            <a:endParaRPr lang="en-AU" sz="28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2800" b="1" dirty="0" smtClean="0"/>
              <a:t>legislation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1926642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494" y="223520"/>
            <a:ext cx="8596668" cy="792480"/>
          </a:xfrm>
        </p:spPr>
        <p:txBody>
          <a:bodyPr>
            <a:normAutofit/>
          </a:bodyPr>
          <a:lstStyle/>
          <a:p>
            <a:r>
              <a:rPr lang="en-AU" b="1" dirty="0" smtClean="0"/>
              <a:t>3. Classification </a:t>
            </a:r>
            <a:r>
              <a:rPr lang="en-AU" b="1" dirty="0"/>
              <a:t>of </a:t>
            </a:r>
            <a:r>
              <a:rPr lang="en-AU" b="1" dirty="0" smtClean="0"/>
              <a:t>law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16000"/>
            <a:ext cx="8791786" cy="5689600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AU" sz="3200" dirty="0" smtClean="0"/>
              <a:t>public </a:t>
            </a:r>
            <a:r>
              <a:rPr lang="en-AU" sz="3200" dirty="0"/>
              <a:t>law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AU" sz="3200" b="1" dirty="0"/>
              <a:t>criminal law </a:t>
            </a:r>
            <a:endParaRPr lang="en-AU" sz="32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3200" b="1" dirty="0" smtClean="0"/>
              <a:t>criminal</a:t>
            </a:r>
            <a:r>
              <a:rPr lang="en-AU" sz="3200" dirty="0" smtClean="0"/>
              <a:t> </a:t>
            </a:r>
            <a:r>
              <a:rPr lang="en-AU" sz="3200" dirty="0"/>
              <a:t>and </a:t>
            </a:r>
            <a:r>
              <a:rPr lang="en-AU" sz="3200" strike="sngStrike" dirty="0"/>
              <a:t>civil</a:t>
            </a:r>
            <a:r>
              <a:rPr lang="en-AU" sz="3200" dirty="0"/>
              <a:t> </a:t>
            </a:r>
            <a:r>
              <a:rPr lang="en-AU" sz="3200" b="1" dirty="0"/>
              <a:t>court procedures including legal personnel</a:t>
            </a:r>
            <a:endParaRPr lang="en-AU" sz="32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3200" dirty="0"/>
              <a:t>common and civil law </a:t>
            </a:r>
            <a:r>
              <a:rPr lang="en-AU" sz="3200" dirty="0" smtClean="0"/>
              <a:t>systems</a:t>
            </a:r>
            <a:endParaRPr lang="en-AU" sz="3200" dirty="0"/>
          </a:p>
          <a:p>
            <a:r>
              <a:rPr lang="en-AU" sz="3200" b="1" dirty="0"/>
              <a:t>It is strongly recommended that if possible students should have the opportunity to observe the operation of one or more courts or tribunals in civil and criminal cases</a:t>
            </a:r>
            <a:r>
              <a:rPr lang="en-AU" sz="3200" b="1" dirty="0" smtClean="0"/>
              <a:t>.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870542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4. </a:t>
            </a:r>
            <a:r>
              <a:rPr lang="en-AU" b="1" dirty="0"/>
              <a:t>Law reform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63040"/>
            <a:ext cx="9116906" cy="5222239"/>
          </a:xfrm>
        </p:spPr>
        <p:txBody>
          <a:bodyPr/>
          <a:lstStyle/>
          <a:p>
            <a:r>
              <a:rPr lang="en-AU" sz="3200" b="1" dirty="0" smtClean="0"/>
              <a:t>conditions </a:t>
            </a:r>
            <a:r>
              <a:rPr lang="en-AU" sz="3200" b="1" dirty="0"/>
              <a:t>that give rise to law reform</a:t>
            </a:r>
            <a:r>
              <a:rPr lang="en-AU" sz="3200" b="1" i="1" dirty="0"/>
              <a:t> </a:t>
            </a:r>
            <a:r>
              <a:rPr lang="en-AU" sz="3200" b="1" dirty="0"/>
              <a:t>including: changing social values, new   concepts of justice, new technology</a:t>
            </a:r>
            <a:endParaRPr lang="en-AU" sz="3200" dirty="0"/>
          </a:p>
          <a:p>
            <a:pPr lvl="0"/>
            <a:r>
              <a:rPr lang="en-AU" sz="3200" b="1" dirty="0"/>
              <a:t>agencies of reform</a:t>
            </a:r>
            <a:r>
              <a:rPr lang="en-AU" sz="3200" b="1" i="1" dirty="0"/>
              <a:t> </a:t>
            </a:r>
            <a:r>
              <a:rPr lang="en-AU" sz="3200" b="1" dirty="0"/>
              <a:t>including law reform commissions, parliamentary committees, the media, non-government organisations</a:t>
            </a:r>
            <a:endParaRPr lang="en-AU" sz="3200" dirty="0"/>
          </a:p>
          <a:p>
            <a:pPr lvl="0"/>
            <a:r>
              <a:rPr lang="en-AU" sz="3200" b="1" dirty="0"/>
              <a:t>mechanisms of reform including courts, parliaments, United Nations intergovernmental </a:t>
            </a:r>
            <a:r>
              <a:rPr lang="en-AU" sz="3200" b="1" dirty="0" smtClean="0"/>
              <a:t>organisations</a:t>
            </a:r>
            <a:endParaRPr lang="en-AU" sz="3200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0318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Law </a:t>
            </a:r>
            <a:r>
              <a:rPr lang="en-AU" b="1" dirty="0"/>
              <a:t>reform in </a:t>
            </a:r>
            <a:r>
              <a:rPr lang="en-AU" b="1" dirty="0" smtClean="0"/>
              <a:t>action</a:t>
            </a:r>
            <a:br>
              <a:rPr lang="en-AU" b="1" dirty="0" smtClean="0"/>
            </a:br>
            <a:r>
              <a:rPr lang="en-AU" b="1" dirty="0" smtClean="0"/>
              <a:t>- Learn About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994986" cy="4545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b="1" dirty="0" smtClean="0"/>
              <a:t>A </a:t>
            </a:r>
            <a:r>
              <a:rPr lang="en-AU" sz="3600" b="1" dirty="0"/>
              <a:t>contemporary law reform issue </a:t>
            </a:r>
            <a:r>
              <a:rPr lang="en-AU" sz="3600" dirty="0"/>
              <a:t>(</a:t>
            </a:r>
            <a:r>
              <a:rPr lang="en-AU" sz="3600" b="1" dirty="0"/>
              <a:t>examples</a:t>
            </a:r>
            <a:r>
              <a:rPr lang="en-AU" sz="3600" dirty="0"/>
              <a:t> of topics that may be studied):</a:t>
            </a:r>
          </a:p>
          <a:p>
            <a:pPr lvl="0"/>
            <a:r>
              <a:rPr lang="en-AU" sz="3600" b="1" dirty="0"/>
              <a:t>young drivers and the law</a:t>
            </a:r>
            <a:endParaRPr lang="en-AU" sz="3600" dirty="0"/>
          </a:p>
          <a:p>
            <a:pPr lvl="0"/>
            <a:r>
              <a:rPr lang="en-AU" sz="3600" dirty="0"/>
              <a:t>sport and the law</a:t>
            </a:r>
          </a:p>
          <a:p>
            <a:pPr lvl="0"/>
            <a:r>
              <a:rPr lang="en-AU" sz="3600" dirty="0"/>
              <a:t>animal welfare </a:t>
            </a:r>
          </a:p>
          <a:p>
            <a:r>
              <a:rPr lang="en-AU" sz="3600" b="1" dirty="0"/>
              <a:t>drug use and the law.</a:t>
            </a:r>
            <a:r>
              <a:rPr lang="en-AU" b="1" dirty="0"/>
              <a:t/>
            </a:r>
            <a:br>
              <a:rPr lang="en-AU" b="1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054162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641</Words>
  <Application>Microsoft Macintosh PowerPoint</Application>
  <PresentationFormat>Custom</PresentationFormat>
  <Paragraphs>142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Facet</vt:lpstr>
      <vt:lpstr>PowerPoint Presentation</vt:lpstr>
      <vt:lpstr>Order of presentation</vt:lpstr>
      <vt:lpstr>Areas in the Preliminary syllabus that pertain directly to Crime and could be focussed upon (Keith) </vt:lpstr>
      <vt:lpstr>Principal focus and  Themes &amp; challenges </vt:lpstr>
      <vt:lpstr>Students learn about:   1. Basic legal concepts procedural fairness (principles of natural  justice) rule of law </vt:lpstr>
      <vt:lpstr>2. Sources of contemporary Australian law common law </vt:lpstr>
      <vt:lpstr>3. Classification of law</vt:lpstr>
      <vt:lpstr>4. Law reform </vt:lpstr>
      <vt:lpstr>Law reform in action - Learn About</vt:lpstr>
      <vt:lpstr>Law reform in action - Learn To</vt:lpstr>
      <vt:lpstr>A case study approach to be used through the Preliminary course (Teresa)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Focusing on essay writing and evaluative writing in Year 11 (Keith)</vt:lpstr>
      <vt:lpstr>essay writing</vt:lpstr>
      <vt:lpstr>evaluative writing  PMI: Euthanasia should be legalised.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Wayne Gleeson</cp:lastModifiedBy>
  <cp:revision>16</cp:revision>
  <dcterms:created xsi:type="dcterms:W3CDTF">2019-03-27T10:33:19Z</dcterms:created>
  <dcterms:modified xsi:type="dcterms:W3CDTF">2019-08-02T23:19:31Z</dcterms:modified>
</cp:coreProperties>
</file>