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62" r:id="rId2"/>
    <p:sldId id="256" r:id="rId3"/>
    <p:sldId id="268" r:id="rId4"/>
    <p:sldId id="269" r:id="rId5"/>
    <p:sldId id="272" r:id="rId6"/>
    <p:sldId id="273" r:id="rId7"/>
    <p:sldId id="258" r:id="rId8"/>
    <p:sldId id="259" r:id="rId9"/>
    <p:sldId id="274" r:id="rId10"/>
    <p:sldId id="278" r:id="rId11"/>
    <p:sldId id="279" r:id="rId12"/>
    <p:sldId id="270" r:id="rId13"/>
    <p:sldId id="271" r:id="rId14"/>
    <p:sldId id="257" r:id="rId15"/>
    <p:sldId id="260" r:id="rId16"/>
    <p:sldId id="261" r:id="rId17"/>
    <p:sldId id="275" r:id="rId18"/>
    <p:sldId id="263" r:id="rId19"/>
    <p:sldId id="281" r:id="rId20"/>
    <p:sldId id="280" r:id="rId21"/>
    <p:sldId id="264" r:id="rId22"/>
    <p:sldId id="282" r:id="rId23"/>
    <p:sldId id="265" r:id="rId24"/>
    <p:sldId id="266" r:id="rId25"/>
    <p:sldId id="267" r:id="rId26"/>
    <p:sldId id="277" r:id="rId27"/>
    <p:sldId id="283"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1" autoAdjust="0"/>
    <p:restoredTop sz="94660"/>
  </p:normalViewPr>
  <p:slideViewPr>
    <p:cSldViewPr snapToGrid="0">
      <p:cViewPr varScale="1">
        <p:scale>
          <a:sx n="87" d="100"/>
          <a:sy n="87" d="100"/>
        </p:scale>
        <p:origin x="-128" y="-21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024FB8E-B2FC-410F-855E-D8266DD50D94}" type="datetimeFigureOut">
              <a:rPr lang="en-AU" smtClean="0"/>
              <a:t>22/03/2014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407CB5-F45B-4EAE-A7DF-4AA6ABF3443E}" type="slidenum">
              <a:rPr lang="en-AU" smtClean="0"/>
              <a:t>‹#›</a:t>
            </a:fld>
            <a:endParaRPr lang="en-AU"/>
          </a:p>
        </p:txBody>
      </p:sp>
    </p:spTree>
    <p:extLst>
      <p:ext uri="{BB962C8B-B14F-4D97-AF65-F5344CB8AC3E}">
        <p14:creationId xmlns:p14="http://schemas.microsoft.com/office/powerpoint/2010/main" val="4007794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799"/>
            <a:ext cx="8825658" cy="3640667"/>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24FB8E-B2FC-410F-855E-D8266DD50D94}" type="datetimeFigureOut">
              <a:rPr lang="en-AU" smtClean="0"/>
              <a:t>22/03/2014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7407CB5-F45B-4EAE-A7DF-4AA6ABF3443E}" type="slidenum">
              <a:rPr lang="en-AU" smtClean="0"/>
              <a:t>‹#›</a:t>
            </a:fld>
            <a:endParaRPr lang="en-AU"/>
          </a:p>
        </p:txBody>
      </p:sp>
    </p:spTree>
    <p:extLst>
      <p:ext uri="{BB962C8B-B14F-4D97-AF65-F5344CB8AC3E}">
        <p14:creationId xmlns:p14="http://schemas.microsoft.com/office/powerpoint/2010/main" val="14185731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24FB8E-B2FC-410F-855E-D8266DD50D94}" type="datetimeFigureOut">
              <a:rPr lang="en-AU" smtClean="0"/>
              <a:t>22/03/2014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407CB5-F45B-4EAE-A7DF-4AA6ABF3443E}" type="slidenum">
              <a:rPr lang="en-AU" smtClean="0"/>
              <a:t>‹#›</a:t>
            </a:fld>
            <a:endParaRPr lang="en-AU"/>
          </a:p>
        </p:txBody>
      </p:sp>
    </p:spTree>
    <p:extLst>
      <p:ext uri="{BB962C8B-B14F-4D97-AF65-F5344CB8AC3E}">
        <p14:creationId xmlns:p14="http://schemas.microsoft.com/office/powerpoint/2010/main" val="9869795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0" y="1447800"/>
            <a:ext cx="7999315" cy="2323374"/>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lumMod val="60000"/>
                    <a:lumOff val="4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24FB8E-B2FC-410F-855E-D8266DD50D94}" type="datetimeFigureOut">
              <a:rPr lang="en-AU" smtClean="0"/>
              <a:t>22/03/2014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407CB5-F45B-4EAE-A7DF-4AA6ABF3443E}" type="slidenum">
              <a:rPr lang="en-AU" smtClean="0"/>
              <a:t>‹#›</a:t>
            </a:fld>
            <a:endParaRPr lang="en-AU"/>
          </a:p>
        </p:txBody>
      </p:sp>
      <p:sp>
        <p:nvSpPr>
          <p:cNvPr id="12" name="TextBox 11"/>
          <p:cNvSpPr txBox="1"/>
          <p:nvPr/>
        </p:nvSpPr>
        <p:spPr>
          <a:xfrm>
            <a:off x="898295" y="971253"/>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
        <p:nvSpPr>
          <p:cNvPr id="11" name="TextBox 10"/>
          <p:cNvSpPr txBox="1"/>
          <p:nvPr/>
        </p:nvSpPr>
        <p:spPr>
          <a:xfrm>
            <a:off x="9330490" y="2613787"/>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Tree>
    <p:extLst>
      <p:ext uri="{BB962C8B-B14F-4D97-AF65-F5344CB8AC3E}">
        <p14:creationId xmlns:p14="http://schemas.microsoft.com/office/powerpoint/2010/main" val="17784367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24FB8E-B2FC-410F-855E-D8266DD50D94}" type="datetimeFigureOut">
              <a:rPr lang="en-AU" smtClean="0"/>
              <a:t>22/03/2014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407CB5-F45B-4EAE-A7DF-4AA6ABF3443E}" type="slidenum">
              <a:rPr lang="en-AU" smtClean="0"/>
              <a:t>‹#›</a:t>
            </a:fld>
            <a:endParaRPr lang="en-AU"/>
          </a:p>
        </p:txBody>
      </p:sp>
    </p:spTree>
    <p:extLst>
      <p:ext uri="{BB962C8B-B14F-4D97-AF65-F5344CB8AC3E}">
        <p14:creationId xmlns:p14="http://schemas.microsoft.com/office/powerpoint/2010/main" val="21512971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024FB8E-B2FC-410F-855E-D8266DD50D94}" type="datetimeFigureOut">
              <a:rPr lang="en-AU" smtClean="0"/>
              <a:t>22/03/2014</a:t>
            </a:fld>
            <a:endParaRPr lang="en-AU"/>
          </a:p>
        </p:txBody>
      </p:sp>
      <p:sp>
        <p:nvSpPr>
          <p:cNvPr id="4"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407CB5-F45B-4EAE-A7DF-4AA6ABF3443E}" type="slidenum">
              <a:rPr lang="en-AU" smtClean="0"/>
              <a:t>‹#›</a:t>
            </a:fld>
            <a:endParaRPr lang="en-AU"/>
          </a:p>
        </p:txBody>
      </p:sp>
    </p:spTree>
    <p:extLst>
      <p:ext uri="{BB962C8B-B14F-4D97-AF65-F5344CB8AC3E}">
        <p14:creationId xmlns:p14="http://schemas.microsoft.com/office/powerpoint/2010/main" val="15982270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024FB8E-B2FC-410F-855E-D8266DD50D94}" type="datetimeFigureOut">
              <a:rPr lang="en-AU" smtClean="0"/>
              <a:t>22/03/2014</a:t>
            </a:fld>
            <a:endParaRPr lang="en-AU"/>
          </a:p>
        </p:txBody>
      </p:sp>
      <p:sp>
        <p:nvSpPr>
          <p:cNvPr id="4"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407CB5-F45B-4EAE-A7DF-4AA6ABF3443E}" type="slidenum">
              <a:rPr lang="en-AU" smtClean="0"/>
              <a:t>‹#›</a:t>
            </a:fld>
            <a:endParaRPr lang="en-AU"/>
          </a:p>
        </p:txBody>
      </p:sp>
    </p:spTree>
    <p:extLst>
      <p:ext uri="{BB962C8B-B14F-4D97-AF65-F5344CB8AC3E}">
        <p14:creationId xmlns:p14="http://schemas.microsoft.com/office/powerpoint/2010/main" val="600729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024FB8E-B2FC-410F-855E-D8266DD50D94}" type="datetimeFigureOut">
              <a:rPr lang="en-AU" smtClean="0"/>
              <a:t>22/03/2014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407CB5-F45B-4EAE-A7DF-4AA6ABF3443E}" type="slidenum">
              <a:rPr lang="en-AU" smtClean="0"/>
              <a:t>‹#›</a:t>
            </a:fld>
            <a:endParaRPr lang="en-AU"/>
          </a:p>
        </p:txBody>
      </p:sp>
    </p:spTree>
    <p:extLst>
      <p:ext uri="{BB962C8B-B14F-4D97-AF65-F5344CB8AC3E}">
        <p14:creationId xmlns:p14="http://schemas.microsoft.com/office/powerpoint/2010/main" val="13328618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024FB8E-B2FC-410F-855E-D8266DD50D94}" type="datetimeFigureOut">
              <a:rPr lang="en-AU" smtClean="0"/>
              <a:t>22/03/2014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407CB5-F45B-4EAE-A7DF-4AA6ABF3443E}" type="slidenum">
              <a:rPr lang="en-AU" smtClean="0"/>
              <a:t>‹#›</a:t>
            </a:fld>
            <a:endParaRPr lang="en-AU"/>
          </a:p>
        </p:txBody>
      </p:sp>
    </p:spTree>
    <p:extLst>
      <p:ext uri="{BB962C8B-B14F-4D97-AF65-F5344CB8AC3E}">
        <p14:creationId xmlns:p14="http://schemas.microsoft.com/office/powerpoint/2010/main" val="30282674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024FB8E-B2FC-410F-855E-D8266DD50D94}" type="datetimeFigureOut">
              <a:rPr lang="en-AU" smtClean="0"/>
              <a:t>22/03/2014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407CB5-F45B-4EAE-A7DF-4AA6ABF3443E}" type="slidenum">
              <a:rPr lang="en-AU" smtClean="0"/>
              <a:t>‹#›</a:t>
            </a:fld>
            <a:endParaRPr lang="en-AU"/>
          </a:p>
        </p:txBody>
      </p:sp>
    </p:spTree>
    <p:extLst>
      <p:ext uri="{BB962C8B-B14F-4D97-AF65-F5344CB8AC3E}">
        <p14:creationId xmlns:p14="http://schemas.microsoft.com/office/powerpoint/2010/main" val="2235996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24FB8E-B2FC-410F-855E-D8266DD50D94}" type="datetimeFigureOut">
              <a:rPr lang="en-AU" smtClean="0"/>
              <a:t>22/03/2014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407CB5-F45B-4EAE-A7DF-4AA6ABF3443E}" type="slidenum">
              <a:rPr lang="en-AU" smtClean="0"/>
              <a:t>‹#›</a:t>
            </a:fld>
            <a:endParaRPr lang="en-AU"/>
          </a:p>
        </p:txBody>
      </p:sp>
    </p:spTree>
    <p:extLst>
      <p:ext uri="{BB962C8B-B14F-4D97-AF65-F5344CB8AC3E}">
        <p14:creationId xmlns:p14="http://schemas.microsoft.com/office/powerpoint/2010/main" val="13900671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024FB8E-B2FC-410F-855E-D8266DD50D94}" type="datetimeFigureOut">
              <a:rPr lang="en-AU" smtClean="0"/>
              <a:t>22/03/2014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7407CB5-F45B-4EAE-A7DF-4AA6ABF3443E}" type="slidenum">
              <a:rPr lang="en-AU" smtClean="0"/>
              <a:t>‹#›</a:t>
            </a:fld>
            <a:endParaRPr lang="en-AU"/>
          </a:p>
        </p:txBody>
      </p:sp>
    </p:spTree>
    <p:extLst>
      <p:ext uri="{BB962C8B-B14F-4D97-AF65-F5344CB8AC3E}">
        <p14:creationId xmlns:p14="http://schemas.microsoft.com/office/powerpoint/2010/main" val="1425017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024FB8E-B2FC-410F-855E-D8266DD50D94}" type="datetimeFigureOut">
              <a:rPr lang="en-AU" smtClean="0"/>
              <a:t>22/03/2014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67407CB5-F45B-4EAE-A7DF-4AA6ABF3443E}" type="slidenum">
              <a:rPr lang="en-AU" smtClean="0"/>
              <a:t>‹#›</a:t>
            </a:fld>
            <a:endParaRPr lang="en-AU"/>
          </a:p>
        </p:txBody>
      </p:sp>
    </p:spTree>
    <p:extLst>
      <p:ext uri="{BB962C8B-B14F-4D97-AF65-F5344CB8AC3E}">
        <p14:creationId xmlns:p14="http://schemas.microsoft.com/office/powerpoint/2010/main" val="244788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9024FB8E-B2FC-410F-855E-D8266DD50D94}" type="datetimeFigureOut">
              <a:rPr lang="en-AU" smtClean="0"/>
              <a:t>22/03/2014</a:t>
            </a:fld>
            <a:endParaRPr lang="en-AU"/>
          </a:p>
        </p:txBody>
      </p:sp>
      <p:sp>
        <p:nvSpPr>
          <p:cNvPr id="5" name="Footer Placeholder 3"/>
          <p:cNvSpPr>
            <a:spLocks noGrp="1"/>
          </p:cNvSpPr>
          <p:nvPr>
            <p:ph type="ftr" sz="quarter" idx="11"/>
          </p:nvPr>
        </p:nvSpPr>
        <p:spPr/>
        <p:txBody>
          <a:bodyPr/>
          <a:lstStyle/>
          <a:p>
            <a:endParaRPr lang="en-AU"/>
          </a:p>
        </p:txBody>
      </p:sp>
      <p:sp>
        <p:nvSpPr>
          <p:cNvPr id="6" name="Slide Number Placeholder 4"/>
          <p:cNvSpPr>
            <a:spLocks noGrp="1"/>
          </p:cNvSpPr>
          <p:nvPr>
            <p:ph type="sldNum" sz="quarter" idx="12"/>
          </p:nvPr>
        </p:nvSpPr>
        <p:spPr/>
        <p:txBody>
          <a:bodyPr/>
          <a:lstStyle/>
          <a:p>
            <a:fld id="{67407CB5-F45B-4EAE-A7DF-4AA6ABF3443E}" type="slidenum">
              <a:rPr lang="en-AU" smtClean="0"/>
              <a:t>‹#›</a:t>
            </a:fld>
            <a:endParaRPr lang="en-AU"/>
          </a:p>
        </p:txBody>
      </p:sp>
    </p:spTree>
    <p:extLst>
      <p:ext uri="{BB962C8B-B14F-4D97-AF65-F5344CB8AC3E}">
        <p14:creationId xmlns:p14="http://schemas.microsoft.com/office/powerpoint/2010/main" val="2677428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9024FB8E-B2FC-410F-855E-D8266DD50D94}" type="datetimeFigureOut">
              <a:rPr lang="en-AU" smtClean="0"/>
              <a:t>22/03/2014</a:t>
            </a:fld>
            <a:endParaRPr lang="en-AU"/>
          </a:p>
        </p:txBody>
      </p:sp>
      <p:sp>
        <p:nvSpPr>
          <p:cNvPr id="5" name="Footer Placeholder 2"/>
          <p:cNvSpPr>
            <a:spLocks noGrp="1"/>
          </p:cNvSpPr>
          <p:nvPr>
            <p:ph type="ftr" sz="quarter" idx="11"/>
          </p:nvPr>
        </p:nvSpPr>
        <p:spPr/>
        <p:txBody>
          <a:bodyPr/>
          <a:lstStyle/>
          <a:p>
            <a:endParaRPr lang="en-AU"/>
          </a:p>
        </p:txBody>
      </p:sp>
      <p:sp>
        <p:nvSpPr>
          <p:cNvPr id="6" name="Slide Number Placeholder 3"/>
          <p:cNvSpPr>
            <a:spLocks noGrp="1"/>
          </p:cNvSpPr>
          <p:nvPr>
            <p:ph type="sldNum" sz="quarter" idx="12"/>
          </p:nvPr>
        </p:nvSpPr>
        <p:spPr/>
        <p:txBody>
          <a:bodyPr/>
          <a:lstStyle/>
          <a:p>
            <a:fld id="{67407CB5-F45B-4EAE-A7DF-4AA6ABF3443E}" type="slidenum">
              <a:rPr lang="en-AU" smtClean="0"/>
              <a:t>‹#›</a:t>
            </a:fld>
            <a:endParaRPr lang="en-AU"/>
          </a:p>
        </p:txBody>
      </p:sp>
    </p:spTree>
    <p:extLst>
      <p:ext uri="{BB962C8B-B14F-4D97-AF65-F5344CB8AC3E}">
        <p14:creationId xmlns:p14="http://schemas.microsoft.com/office/powerpoint/2010/main" val="2167709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3"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5" y="3129280"/>
            <a:ext cx="34010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9024FB8E-B2FC-410F-855E-D8266DD50D94}" type="datetimeFigureOut">
              <a:rPr lang="en-AU" smtClean="0"/>
              <a:t>22/03/2014</a:t>
            </a:fld>
            <a:endParaRPr lang="en-AU"/>
          </a:p>
        </p:txBody>
      </p:sp>
      <p:sp>
        <p:nvSpPr>
          <p:cNvPr id="5" name="Footer Placeholder 5"/>
          <p:cNvSpPr>
            <a:spLocks noGrp="1"/>
          </p:cNvSpPr>
          <p:nvPr>
            <p:ph type="ftr" sz="quarter" idx="11"/>
          </p:nvPr>
        </p:nvSpPr>
        <p:spPr/>
        <p:txBody>
          <a:bodyPr/>
          <a:lstStyle/>
          <a:p>
            <a:endParaRPr lang="en-AU"/>
          </a:p>
        </p:txBody>
      </p:sp>
      <p:sp>
        <p:nvSpPr>
          <p:cNvPr id="6" name="Slide Number Placeholder 6"/>
          <p:cNvSpPr>
            <a:spLocks noGrp="1"/>
          </p:cNvSpPr>
          <p:nvPr>
            <p:ph type="sldNum" sz="quarter" idx="12"/>
          </p:nvPr>
        </p:nvSpPr>
        <p:spPr/>
        <p:txBody>
          <a:bodyPr/>
          <a:lstStyle/>
          <a:p>
            <a:fld id="{67407CB5-F45B-4EAE-A7DF-4AA6ABF3443E}" type="slidenum">
              <a:rPr lang="en-AU" smtClean="0"/>
              <a:t>‹#›</a:t>
            </a:fld>
            <a:endParaRPr lang="en-AU"/>
          </a:p>
        </p:txBody>
      </p:sp>
    </p:spTree>
    <p:extLst>
      <p:ext uri="{BB962C8B-B14F-4D97-AF65-F5344CB8AC3E}">
        <p14:creationId xmlns:p14="http://schemas.microsoft.com/office/powerpoint/2010/main" val="3975723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24FB8E-B2FC-410F-855E-D8266DD50D94}" type="datetimeFigureOut">
              <a:rPr lang="en-AU" smtClean="0"/>
              <a:t>22/03/2014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7407CB5-F45B-4EAE-A7DF-4AA6ABF3443E}" type="slidenum">
              <a:rPr lang="en-AU" smtClean="0"/>
              <a:t>‹#›</a:t>
            </a:fld>
            <a:endParaRPr lang="en-AU"/>
          </a:p>
        </p:txBody>
      </p:sp>
    </p:spTree>
    <p:extLst>
      <p:ext uri="{BB962C8B-B14F-4D97-AF65-F5344CB8AC3E}">
        <p14:creationId xmlns:p14="http://schemas.microsoft.com/office/powerpoint/2010/main" val="1515556093"/>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3.png"/><Relationship Id="rId21" Type="http://schemas.openxmlformats.org/officeDocument/2006/relationships/image" Target="../media/image4.png"/><Relationship Id="rId22" Type="http://schemas.openxmlformats.org/officeDocument/2006/relationships/image" Target="../media/image5.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44"/>
          <a:stretch/>
        </p:blipFill>
        <p:spPr>
          <a:xfrm>
            <a:off x="0" y="2669685"/>
            <a:ext cx="4035669"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9024FB8E-B2FC-410F-855E-D8266DD50D94}" type="datetimeFigureOut">
              <a:rPr lang="en-AU" smtClean="0"/>
              <a:t>22/03/2014</a:t>
            </a:fld>
            <a:endParaRPr lang="en-AU"/>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AU"/>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67407CB5-F45B-4EAE-A7DF-4AA6ABF3443E}" type="slidenum">
              <a:rPr lang="en-AU" smtClean="0"/>
              <a:t>‹#›</a:t>
            </a:fld>
            <a:endParaRPr lang="en-AU"/>
          </a:p>
        </p:txBody>
      </p:sp>
    </p:spTree>
    <p:extLst>
      <p:ext uri="{BB962C8B-B14F-4D97-AF65-F5344CB8AC3E}">
        <p14:creationId xmlns:p14="http://schemas.microsoft.com/office/powerpoint/2010/main" val="2760222841"/>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51468" y="1065200"/>
            <a:ext cx="9730121" cy="3777239"/>
          </a:xfrm>
          <a:prstGeom prst="rect">
            <a:avLst/>
          </a:prstGeom>
        </p:spPr>
      </p:pic>
      <p:sp>
        <p:nvSpPr>
          <p:cNvPr id="2" name="Rectangle 1"/>
          <p:cNvSpPr/>
          <p:nvPr/>
        </p:nvSpPr>
        <p:spPr>
          <a:xfrm>
            <a:off x="1051468" y="4842439"/>
            <a:ext cx="9730121" cy="1015663"/>
          </a:xfrm>
          <a:prstGeom prst="rect">
            <a:avLst/>
          </a:prstGeom>
          <a:solidFill>
            <a:schemeClr val="tx1"/>
          </a:solidFill>
        </p:spPr>
        <p:txBody>
          <a:bodyPr wrap="square">
            <a:spAutoFit/>
          </a:bodyPr>
          <a:lstStyle/>
          <a:p>
            <a:pPr algn="ctr"/>
            <a:r>
              <a:rPr lang="en-AU" sz="6000" b="1" dirty="0" smtClean="0">
                <a:solidFill>
                  <a:schemeClr val="bg1"/>
                </a:solidFill>
                <a:latin typeface="Baskerville Old Face" panose="02020602080505020303" pitchFamily="18" charset="0"/>
              </a:rPr>
              <a:t>2014 Conference </a:t>
            </a:r>
            <a:endParaRPr lang="en-AU" sz="6000" b="1" dirty="0">
              <a:solidFill>
                <a:schemeClr val="bg1"/>
              </a:solidFill>
            </a:endParaRPr>
          </a:p>
        </p:txBody>
      </p:sp>
    </p:spTree>
    <p:extLst>
      <p:ext uri="{BB962C8B-B14F-4D97-AF65-F5344CB8AC3E}">
        <p14:creationId xmlns:p14="http://schemas.microsoft.com/office/powerpoint/2010/main" val="365108972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219465491"/>
              </p:ext>
            </p:extLst>
          </p:nvPr>
        </p:nvGraphicFramePr>
        <p:xfrm>
          <a:off x="1243584" y="1280160"/>
          <a:ext cx="8807248" cy="4561999"/>
        </p:xfrm>
        <a:graphic>
          <a:graphicData uri="http://schemas.openxmlformats.org/drawingml/2006/table">
            <a:tbl>
              <a:tblPr firstRow="1" firstCol="1" bandRow="1">
                <a:tableStyleId>{5C22544A-7EE6-4342-B048-85BDC9FD1C3A}</a:tableStyleId>
              </a:tblPr>
              <a:tblGrid>
                <a:gridCol w="2201812"/>
                <a:gridCol w="2201812"/>
                <a:gridCol w="2201812"/>
                <a:gridCol w="2201812"/>
              </a:tblGrid>
              <a:tr h="294322">
                <a:tc gridSpan="4">
                  <a:txBody>
                    <a:bodyPr/>
                    <a:lstStyle/>
                    <a:p>
                      <a:pPr algn="just">
                        <a:spcAft>
                          <a:spcPts val="600"/>
                        </a:spcAft>
                      </a:pPr>
                      <a:r>
                        <a:rPr lang="en-US" sz="1200" dirty="0">
                          <a:effectLst/>
                        </a:rPr>
                        <a:t>TABLE  2.1</a:t>
                      </a:r>
                      <a:endParaRPr lang="en-A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AU"/>
                    </a:p>
                  </a:txBody>
                  <a:tcPr/>
                </a:tc>
                <a:tc hMerge="1">
                  <a:txBody>
                    <a:bodyPr/>
                    <a:lstStyle/>
                    <a:p>
                      <a:endParaRPr lang="en-AU"/>
                    </a:p>
                  </a:txBody>
                  <a:tcPr/>
                </a:tc>
                <a:tc hMerge="1">
                  <a:txBody>
                    <a:bodyPr/>
                    <a:lstStyle/>
                    <a:p>
                      <a:endParaRPr lang="en-AU"/>
                    </a:p>
                  </a:txBody>
                  <a:tcPr/>
                </a:tc>
              </a:tr>
              <a:tr h="588645">
                <a:tc>
                  <a:txBody>
                    <a:bodyPr/>
                    <a:lstStyle/>
                    <a:p>
                      <a:pPr algn="just">
                        <a:spcAft>
                          <a:spcPts val="600"/>
                        </a:spcAft>
                      </a:pPr>
                      <a:r>
                        <a:rPr lang="en-US" sz="1800" b="1">
                          <a:solidFill>
                            <a:schemeClr val="bg1"/>
                          </a:solidFill>
                          <a:effectLst/>
                        </a:rPr>
                        <a:t>Low Intensification</a:t>
                      </a:r>
                      <a:endParaRPr lang="en-AU"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5">
                        <a:lumMod val="60000"/>
                        <a:lumOff val="40000"/>
                      </a:schemeClr>
                    </a:solidFill>
                  </a:tcPr>
                </a:tc>
                <a:tc>
                  <a:txBody>
                    <a:bodyPr/>
                    <a:lstStyle/>
                    <a:p>
                      <a:pPr algn="just">
                        <a:spcAft>
                          <a:spcPts val="600"/>
                        </a:spcAft>
                      </a:pPr>
                      <a:r>
                        <a:rPr lang="en-US" sz="1800" b="1">
                          <a:solidFill>
                            <a:schemeClr val="bg1"/>
                          </a:solidFill>
                          <a:effectLst/>
                        </a:rPr>
                        <a:t>Medium Intensification</a:t>
                      </a:r>
                      <a:endParaRPr lang="en-AU"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5">
                        <a:lumMod val="60000"/>
                        <a:lumOff val="40000"/>
                      </a:schemeClr>
                    </a:solidFill>
                  </a:tcPr>
                </a:tc>
                <a:tc>
                  <a:txBody>
                    <a:bodyPr/>
                    <a:lstStyle/>
                    <a:p>
                      <a:pPr algn="just">
                        <a:spcAft>
                          <a:spcPts val="600"/>
                        </a:spcAft>
                      </a:pPr>
                      <a:r>
                        <a:rPr lang="en-US" sz="1800" b="1">
                          <a:solidFill>
                            <a:schemeClr val="bg1"/>
                          </a:solidFill>
                          <a:effectLst/>
                        </a:rPr>
                        <a:t>High Intensification</a:t>
                      </a:r>
                      <a:endParaRPr lang="en-AU"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5">
                        <a:lumMod val="60000"/>
                        <a:lumOff val="40000"/>
                      </a:schemeClr>
                    </a:solidFill>
                  </a:tcPr>
                </a:tc>
                <a:tc>
                  <a:txBody>
                    <a:bodyPr/>
                    <a:lstStyle/>
                    <a:p>
                      <a:pPr algn="just">
                        <a:spcAft>
                          <a:spcPts val="600"/>
                        </a:spcAft>
                      </a:pPr>
                      <a:r>
                        <a:rPr lang="en-US" sz="1800" b="1">
                          <a:solidFill>
                            <a:schemeClr val="bg1"/>
                          </a:solidFill>
                          <a:effectLst/>
                        </a:rPr>
                        <a:t>Maximisers</a:t>
                      </a:r>
                      <a:endParaRPr lang="en-AU" sz="18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5">
                        <a:lumMod val="60000"/>
                        <a:lumOff val="40000"/>
                      </a:schemeClr>
                    </a:solidFill>
                  </a:tcPr>
                </a:tc>
              </a:tr>
              <a:tr h="3679032">
                <a:tc>
                  <a:txBody>
                    <a:bodyPr/>
                    <a:lstStyle/>
                    <a:p>
                      <a:pPr algn="just">
                        <a:spcAft>
                          <a:spcPts val="600"/>
                        </a:spcAft>
                      </a:pPr>
                      <a:r>
                        <a:rPr lang="en-US" sz="1800" b="1" dirty="0">
                          <a:solidFill>
                            <a:schemeClr val="bg1"/>
                          </a:solidFill>
                          <a:effectLst/>
                        </a:rPr>
                        <a:t>Nearly (effective)</a:t>
                      </a:r>
                      <a:endParaRPr lang="en-AU" sz="1800" b="1" dirty="0">
                        <a:solidFill>
                          <a:schemeClr val="bg1"/>
                        </a:solidFill>
                        <a:effectLst/>
                      </a:endParaRPr>
                    </a:p>
                    <a:p>
                      <a:pPr algn="just">
                        <a:spcAft>
                          <a:spcPts val="600"/>
                        </a:spcAft>
                      </a:pPr>
                      <a:r>
                        <a:rPr lang="en-US" sz="1800" b="1" dirty="0">
                          <a:solidFill>
                            <a:schemeClr val="bg1"/>
                          </a:solidFill>
                          <a:effectLst/>
                        </a:rPr>
                        <a:t>A bit (effective)</a:t>
                      </a:r>
                      <a:endParaRPr lang="en-AU" sz="1800" b="1" dirty="0">
                        <a:solidFill>
                          <a:schemeClr val="bg1"/>
                        </a:solidFill>
                        <a:effectLst/>
                      </a:endParaRPr>
                    </a:p>
                    <a:p>
                      <a:pPr algn="just">
                        <a:spcAft>
                          <a:spcPts val="600"/>
                        </a:spcAft>
                      </a:pPr>
                      <a:r>
                        <a:rPr lang="en-US" sz="1800" b="1" dirty="0">
                          <a:solidFill>
                            <a:schemeClr val="bg1"/>
                          </a:solidFill>
                          <a:effectLst/>
                        </a:rPr>
                        <a:t>Slightly (effective)</a:t>
                      </a:r>
                      <a:endParaRPr lang="en-AU" sz="1800" b="1" dirty="0">
                        <a:solidFill>
                          <a:schemeClr val="bg1"/>
                        </a:solidFill>
                        <a:effectLst/>
                      </a:endParaRPr>
                    </a:p>
                    <a:p>
                      <a:pPr algn="just">
                        <a:spcAft>
                          <a:spcPts val="600"/>
                        </a:spcAft>
                      </a:pPr>
                      <a:r>
                        <a:rPr lang="en-US" sz="1800" b="1" dirty="0">
                          <a:solidFill>
                            <a:schemeClr val="bg1"/>
                          </a:solidFill>
                          <a:effectLst/>
                        </a:rPr>
                        <a:t>Just (effective)</a:t>
                      </a:r>
                      <a:endParaRPr lang="en-AU" sz="1800" b="1" dirty="0">
                        <a:solidFill>
                          <a:schemeClr val="bg1"/>
                        </a:solidFill>
                        <a:effectLst/>
                      </a:endParaRPr>
                    </a:p>
                    <a:p>
                      <a:pPr algn="just">
                        <a:spcAft>
                          <a:spcPts val="600"/>
                        </a:spcAft>
                      </a:pPr>
                      <a:r>
                        <a:rPr lang="en-US" sz="1800" b="1" dirty="0">
                          <a:solidFill>
                            <a:schemeClr val="bg1"/>
                          </a:solidFill>
                          <a:effectLst/>
                        </a:rPr>
                        <a:t>Somewhat (effective)</a:t>
                      </a:r>
                      <a:endParaRPr lang="en-AU" sz="18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5">
                        <a:lumMod val="60000"/>
                        <a:lumOff val="40000"/>
                      </a:schemeClr>
                    </a:solidFill>
                  </a:tcPr>
                </a:tc>
                <a:tc>
                  <a:txBody>
                    <a:bodyPr/>
                    <a:lstStyle/>
                    <a:p>
                      <a:pPr algn="just">
                        <a:spcAft>
                          <a:spcPts val="600"/>
                        </a:spcAft>
                      </a:pPr>
                      <a:r>
                        <a:rPr lang="en-US" sz="1800" b="1" dirty="0">
                          <a:solidFill>
                            <a:schemeClr val="bg1"/>
                          </a:solidFill>
                          <a:effectLst/>
                        </a:rPr>
                        <a:t>Moderately (effective)</a:t>
                      </a:r>
                      <a:endParaRPr lang="en-AU" sz="1800" b="1" dirty="0">
                        <a:solidFill>
                          <a:schemeClr val="bg1"/>
                        </a:solidFill>
                        <a:effectLst/>
                      </a:endParaRPr>
                    </a:p>
                    <a:p>
                      <a:pPr algn="just">
                        <a:spcAft>
                          <a:spcPts val="600"/>
                        </a:spcAft>
                      </a:pPr>
                      <a:r>
                        <a:rPr lang="en-US" sz="1800" b="1" dirty="0">
                          <a:solidFill>
                            <a:schemeClr val="bg1"/>
                          </a:solidFill>
                          <a:effectLst/>
                        </a:rPr>
                        <a:t>Rather (effective)</a:t>
                      </a:r>
                      <a:endParaRPr lang="en-AU" sz="1800" b="1" dirty="0">
                        <a:solidFill>
                          <a:schemeClr val="bg1"/>
                        </a:solidFill>
                        <a:effectLst/>
                      </a:endParaRPr>
                    </a:p>
                    <a:p>
                      <a:pPr algn="just">
                        <a:spcAft>
                          <a:spcPts val="600"/>
                        </a:spcAft>
                      </a:pPr>
                      <a:r>
                        <a:rPr lang="en-US" sz="1800" b="1" dirty="0">
                          <a:solidFill>
                            <a:schemeClr val="bg1"/>
                          </a:solidFill>
                          <a:effectLst/>
                        </a:rPr>
                        <a:t>Reasonably (effective)</a:t>
                      </a:r>
                      <a:endParaRPr lang="en-AU" sz="1800" b="1" dirty="0">
                        <a:solidFill>
                          <a:schemeClr val="bg1"/>
                        </a:solidFill>
                        <a:effectLst/>
                      </a:endParaRPr>
                    </a:p>
                    <a:p>
                      <a:pPr algn="just">
                        <a:spcAft>
                          <a:spcPts val="600"/>
                        </a:spcAft>
                      </a:pPr>
                      <a:r>
                        <a:rPr lang="en-US" sz="1800" b="1" dirty="0">
                          <a:solidFill>
                            <a:schemeClr val="bg1"/>
                          </a:solidFill>
                          <a:effectLst/>
                        </a:rPr>
                        <a:t>Relatively (effective)</a:t>
                      </a:r>
                      <a:endParaRPr lang="en-AU" sz="1800" b="1" dirty="0">
                        <a:solidFill>
                          <a:schemeClr val="bg1"/>
                        </a:solidFill>
                        <a:effectLst/>
                      </a:endParaRPr>
                    </a:p>
                    <a:p>
                      <a:pPr algn="just">
                        <a:spcAft>
                          <a:spcPts val="600"/>
                        </a:spcAft>
                      </a:pPr>
                      <a:r>
                        <a:rPr lang="en-US" sz="1800" b="1" dirty="0">
                          <a:solidFill>
                            <a:schemeClr val="bg1"/>
                          </a:solidFill>
                          <a:effectLst/>
                        </a:rPr>
                        <a:t>Fairly (effective)</a:t>
                      </a:r>
                      <a:endParaRPr lang="en-AU" sz="1800" b="1" dirty="0">
                        <a:solidFill>
                          <a:schemeClr val="bg1"/>
                        </a:solidFill>
                        <a:effectLst/>
                      </a:endParaRPr>
                    </a:p>
                    <a:p>
                      <a:pPr algn="just">
                        <a:spcAft>
                          <a:spcPts val="600"/>
                        </a:spcAft>
                      </a:pPr>
                      <a:r>
                        <a:rPr lang="en-US" sz="1800" b="1" dirty="0">
                          <a:solidFill>
                            <a:schemeClr val="bg1"/>
                          </a:solidFill>
                          <a:effectLst/>
                        </a:rPr>
                        <a:t>Rather (effective)</a:t>
                      </a:r>
                      <a:endParaRPr lang="en-AU" sz="1800" b="1" dirty="0">
                        <a:solidFill>
                          <a:schemeClr val="bg1"/>
                        </a:solidFill>
                        <a:effectLst/>
                      </a:endParaRPr>
                    </a:p>
                    <a:p>
                      <a:pPr algn="just">
                        <a:spcAft>
                          <a:spcPts val="600"/>
                        </a:spcAft>
                      </a:pPr>
                      <a:r>
                        <a:rPr lang="en-US" sz="1800" b="1" dirty="0">
                          <a:solidFill>
                            <a:schemeClr val="bg1"/>
                          </a:solidFill>
                          <a:effectLst/>
                        </a:rPr>
                        <a:t>Quite (effective)</a:t>
                      </a:r>
                      <a:endParaRPr lang="en-AU" sz="18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5">
                        <a:lumMod val="60000"/>
                        <a:lumOff val="40000"/>
                      </a:schemeClr>
                    </a:solidFill>
                  </a:tcPr>
                </a:tc>
                <a:tc>
                  <a:txBody>
                    <a:bodyPr/>
                    <a:lstStyle/>
                    <a:p>
                      <a:pPr algn="just">
                        <a:spcAft>
                          <a:spcPts val="600"/>
                        </a:spcAft>
                      </a:pPr>
                      <a:r>
                        <a:rPr lang="en-US" sz="1800" b="1" dirty="0">
                          <a:solidFill>
                            <a:schemeClr val="bg1"/>
                          </a:solidFill>
                          <a:effectLst/>
                        </a:rPr>
                        <a:t>Very (effective)</a:t>
                      </a:r>
                      <a:endParaRPr lang="en-AU" sz="1800" b="1" dirty="0">
                        <a:solidFill>
                          <a:schemeClr val="bg1"/>
                        </a:solidFill>
                        <a:effectLst/>
                      </a:endParaRPr>
                    </a:p>
                    <a:p>
                      <a:pPr algn="just">
                        <a:spcAft>
                          <a:spcPts val="600"/>
                        </a:spcAft>
                      </a:pPr>
                      <a:r>
                        <a:rPr lang="en-US" sz="1800" b="1" dirty="0">
                          <a:solidFill>
                            <a:schemeClr val="bg1"/>
                          </a:solidFill>
                          <a:effectLst/>
                        </a:rPr>
                        <a:t>Greatly (effective)</a:t>
                      </a:r>
                      <a:endParaRPr lang="en-AU" sz="1800" b="1" dirty="0">
                        <a:solidFill>
                          <a:schemeClr val="bg1"/>
                        </a:solidFill>
                        <a:effectLst/>
                      </a:endParaRPr>
                    </a:p>
                    <a:p>
                      <a:pPr algn="just">
                        <a:spcAft>
                          <a:spcPts val="600"/>
                        </a:spcAft>
                      </a:pPr>
                      <a:r>
                        <a:rPr lang="en-US" sz="1800" b="1" dirty="0">
                          <a:solidFill>
                            <a:schemeClr val="bg1"/>
                          </a:solidFill>
                          <a:effectLst/>
                        </a:rPr>
                        <a:t>Extremely (effective)</a:t>
                      </a:r>
                      <a:endParaRPr lang="en-AU" sz="18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5">
                        <a:lumMod val="60000"/>
                        <a:lumOff val="40000"/>
                      </a:schemeClr>
                    </a:solidFill>
                  </a:tcPr>
                </a:tc>
                <a:tc>
                  <a:txBody>
                    <a:bodyPr/>
                    <a:lstStyle/>
                    <a:p>
                      <a:pPr algn="just">
                        <a:spcAft>
                          <a:spcPts val="600"/>
                        </a:spcAft>
                      </a:pPr>
                      <a:r>
                        <a:rPr lang="en-US" sz="1800" b="1" dirty="0">
                          <a:solidFill>
                            <a:schemeClr val="bg1"/>
                          </a:solidFill>
                          <a:effectLst/>
                        </a:rPr>
                        <a:t>Thoroughly (effective)</a:t>
                      </a:r>
                      <a:endParaRPr lang="en-AU" sz="1800" b="1" dirty="0">
                        <a:solidFill>
                          <a:schemeClr val="bg1"/>
                        </a:solidFill>
                        <a:effectLst/>
                      </a:endParaRPr>
                    </a:p>
                    <a:p>
                      <a:pPr algn="just">
                        <a:spcAft>
                          <a:spcPts val="600"/>
                        </a:spcAft>
                      </a:pPr>
                      <a:r>
                        <a:rPr lang="en-US" sz="1800" b="1" dirty="0">
                          <a:solidFill>
                            <a:schemeClr val="bg1"/>
                          </a:solidFill>
                          <a:effectLst/>
                        </a:rPr>
                        <a:t>Absolutely (effective)</a:t>
                      </a:r>
                      <a:endParaRPr lang="en-AU" sz="1800" b="1" dirty="0">
                        <a:solidFill>
                          <a:schemeClr val="bg1"/>
                        </a:solidFill>
                        <a:effectLst/>
                      </a:endParaRPr>
                    </a:p>
                    <a:p>
                      <a:pPr algn="just">
                        <a:spcAft>
                          <a:spcPts val="600"/>
                        </a:spcAft>
                      </a:pPr>
                      <a:r>
                        <a:rPr lang="en-US" sz="1800" b="1" dirty="0">
                          <a:solidFill>
                            <a:schemeClr val="bg1"/>
                          </a:solidFill>
                          <a:effectLst/>
                        </a:rPr>
                        <a:t>Completely (effective)</a:t>
                      </a:r>
                      <a:endParaRPr lang="en-AU" sz="1800" b="1" dirty="0">
                        <a:solidFill>
                          <a:schemeClr val="bg1"/>
                        </a:solidFill>
                        <a:effectLst/>
                      </a:endParaRPr>
                    </a:p>
                    <a:p>
                      <a:pPr algn="just">
                        <a:spcAft>
                          <a:spcPts val="600"/>
                        </a:spcAft>
                      </a:pPr>
                      <a:r>
                        <a:rPr lang="en-US" sz="1800" b="1" dirty="0">
                          <a:solidFill>
                            <a:schemeClr val="bg1"/>
                          </a:solidFill>
                          <a:effectLst/>
                        </a:rPr>
                        <a:t>Perfectly (effective)</a:t>
                      </a:r>
                      <a:endParaRPr lang="en-AU" sz="1800" b="1" dirty="0">
                        <a:solidFill>
                          <a:schemeClr val="bg1"/>
                        </a:solidFill>
                        <a:effectLst/>
                      </a:endParaRPr>
                    </a:p>
                    <a:p>
                      <a:pPr algn="just">
                        <a:spcAft>
                          <a:spcPts val="600"/>
                        </a:spcAft>
                      </a:pPr>
                      <a:r>
                        <a:rPr lang="en-US" sz="1800" b="1" dirty="0">
                          <a:solidFill>
                            <a:schemeClr val="bg1"/>
                          </a:solidFill>
                          <a:effectLst/>
                        </a:rPr>
                        <a:t>Utterly (effective)</a:t>
                      </a:r>
                      <a:endParaRPr lang="en-AU" sz="1800" b="1" dirty="0">
                        <a:solidFill>
                          <a:schemeClr val="bg1"/>
                        </a:solidFill>
                        <a:effectLst/>
                      </a:endParaRPr>
                    </a:p>
                    <a:p>
                      <a:pPr algn="just">
                        <a:spcAft>
                          <a:spcPts val="600"/>
                        </a:spcAft>
                      </a:pPr>
                      <a:r>
                        <a:rPr lang="en-US" sz="1800" b="1" dirty="0">
                          <a:solidFill>
                            <a:schemeClr val="bg1"/>
                          </a:solidFill>
                          <a:effectLst/>
                        </a:rPr>
                        <a:t>Totally (effective)</a:t>
                      </a:r>
                      <a:endParaRPr lang="en-AU" sz="18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5">
                        <a:lumMod val="60000"/>
                        <a:lumOff val="40000"/>
                      </a:schemeClr>
                    </a:solidFill>
                  </a:tcPr>
                </a:tc>
              </a:tr>
            </a:tbl>
          </a:graphicData>
        </a:graphic>
      </p:graphicFrame>
    </p:spTree>
    <p:extLst>
      <p:ext uri="{BB962C8B-B14F-4D97-AF65-F5344CB8AC3E}">
        <p14:creationId xmlns:p14="http://schemas.microsoft.com/office/powerpoint/2010/main" val="166269924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578366527"/>
              </p:ext>
            </p:extLst>
          </p:nvPr>
        </p:nvGraphicFramePr>
        <p:xfrm>
          <a:off x="1328928" y="658368"/>
          <a:ext cx="9680448" cy="5894489"/>
        </p:xfrm>
        <a:graphic>
          <a:graphicData uri="http://schemas.openxmlformats.org/drawingml/2006/table">
            <a:tbl>
              <a:tblPr firstRow="1" firstCol="1" bandRow="1">
                <a:tableStyleId>{5C22544A-7EE6-4342-B048-85BDC9FD1C3A}</a:tableStyleId>
              </a:tblPr>
              <a:tblGrid>
                <a:gridCol w="9680448"/>
              </a:tblGrid>
              <a:tr h="806542">
                <a:tc>
                  <a:txBody>
                    <a:bodyPr/>
                    <a:lstStyle/>
                    <a:p>
                      <a:pPr algn="just">
                        <a:spcAft>
                          <a:spcPts val="600"/>
                        </a:spcAft>
                      </a:pPr>
                      <a:r>
                        <a:rPr lang="en-US" sz="2400">
                          <a:effectLst/>
                        </a:rPr>
                        <a:t>TABLE  2.2</a:t>
                      </a:r>
                      <a:endParaRPr lang="en-AU"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r h="542994">
                <a:tc>
                  <a:txBody>
                    <a:bodyPr/>
                    <a:lstStyle/>
                    <a:p>
                      <a:pPr algn="just">
                        <a:spcAft>
                          <a:spcPts val="600"/>
                        </a:spcAft>
                      </a:pPr>
                      <a:r>
                        <a:rPr lang="en-US" sz="2400">
                          <a:effectLst/>
                        </a:rPr>
                        <a:t>Quantification</a:t>
                      </a:r>
                      <a:endParaRPr lang="en-AU"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r>
              <a:tr h="4544953">
                <a:tc>
                  <a:txBody>
                    <a:bodyPr/>
                    <a:lstStyle/>
                    <a:p>
                      <a:pPr algn="just">
                        <a:spcBef>
                          <a:spcPts val="1800"/>
                        </a:spcBef>
                        <a:spcAft>
                          <a:spcPts val="600"/>
                        </a:spcAft>
                      </a:pPr>
                      <a:r>
                        <a:rPr lang="en-US" sz="2800" b="0" dirty="0">
                          <a:effectLst/>
                        </a:rPr>
                        <a:t>Little (improvement, change, level of efficacy)</a:t>
                      </a:r>
                      <a:endParaRPr lang="en-AU" sz="2800" b="0" dirty="0">
                        <a:effectLst/>
                      </a:endParaRPr>
                    </a:p>
                    <a:p>
                      <a:pPr algn="just">
                        <a:spcBef>
                          <a:spcPts val="1800"/>
                        </a:spcBef>
                        <a:spcAft>
                          <a:spcPts val="600"/>
                        </a:spcAft>
                      </a:pPr>
                      <a:r>
                        <a:rPr lang="en-US" sz="2800" b="0" dirty="0">
                          <a:effectLst/>
                        </a:rPr>
                        <a:t>Small  (improvement, change, level of efficacy)</a:t>
                      </a:r>
                      <a:endParaRPr lang="en-AU" sz="2800" b="0" dirty="0">
                        <a:effectLst/>
                      </a:endParaRPr>
                    </a:p>
                    <a:p>
                      <a:pPr algn="just">
                        <a:spcBef>
                          <a:spcPts val="1800"/>
                        </a:spcBef>
                        <a:spcAft>
                          <a:spcPts val="600"/>
                        </a:spcAft>
                      </a:pPr>
                      <a:r>
                        <a:rPr lang="en-US" sz="2800" b="0" dirty="0">
                          <a:effectLst/>
                        </a:rPr>
                        <a:t>Moderate </a:t>
                      </a:r>
                      <a:r>
                        <a:rPr lang="en-US" sz="2800" b="0" dirty="0" smtClean="0">
                          <a:effectLst/>
                        </a:rPr>
                        <a:t>(</a:t>
                      </a:r>
                      <a:r>
                        <a:rPr lang="en-US" sz="2800" b="0" dirty="0">
                          <a:effectLst/>
                        </a:rPr>
                        <a:t>improvement, change, level of efficacy)</a:t>
                      </a:r>
                      <a:endParaRPr lang="en-AU" sz="2800" b="0" dirty="0">
                        <a:effectLst/>
                      </a:endParaRPr>
                    </a:p>
                    <a:p>
                      <a:pPr algn="just">
                        <a:spcBef>
                          <a:spcPts val="1800"/>
                        </a:spcBef>
                        <a:spcAft>
                          <a:spcPts val="600"/>
                        </a:spcAft>
                      </a:pPr>
                      <a:r>
                        <a:rPr lang="en-US" sz="2800" b="0" dirty="0">
                          <a:effectLst/>
                        </a:rPr>
                        <a:t>Average  (improvement, change, level of efficacy)</a:t>
                      </a:r>
                      <a:endParaRPr lang="en-AU" sz="2800" b="0" dirty="0">
                        <a:effectLst/>
                      </a:endParaRPr>
                    </a:p>
                    <a:p>
                      <a:pPr algn="just">
                        <a:spcBef>
                          <a:spcPts val="1800"/>
                        </a:spcBef>
                        <a:spcAft>
                          <a:spcPts val="600"/>
                        </a:spcAft>
                      </a:pPr>
                      <a:r>
                        <a:rPr lang="en-US" sz="2800" b="0" dirty="0" smtClean="0">
                          <a:effectLst/>
                        </a:rPr>
                        <a:t>Large/high(improvement</a:t>
                      </a:r>
                      <a:r>
                        <a:rPr lang="en-US" sz="2800" b="0" dirty="0">
                          <a:effectLst/>
                        </a:rPr>
                        <a:t>, change, level of efficacy)</a:t>
                      </a:r>
                      <a:endParaRPr lang="en-AU" sz="2800" b="0" dirty="0">
                        <a:effectLst/>
                      </a:endParaRPr>
                    </a:p>
                    <a:p>
                      <a:pPr algn="just">
                        <a:spcBef>
                          <a:spcPts val="1800"/>
                        </a:spcBef>
                        <a:spcAft>
                          <a:spcPts val="600"/>
                        </a:spcAft>
                      </a:pPr>
                      <a:r>
                        <a:rPr lang="en-US" sz="2800" b="0" dirty="0">
                          <a:effectLst/>
                        </a:rPr>
                        <a:t>Huge  (improvement, change, level of efficacy)</a:t>
                      </a:r>
                      <a:endParaRPr lang="en-AU" sz="28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88173925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312" y="942110"/>
            <a:ext cx="9749415" cy="5306290"/>
          </a:xfrm>
        </p:spPr>
        <p:txBody>
          <a:bodyPr>
            <a:normAutofit/>
          </a:bodyPr>
          <a:lstStyle/>
          <a:p>
            <a:pPr marL="0" indent="0">
              <a:buNone/>
            </a:pPr>
            <a:r>
              <a:rPr lang="en-AU" sz="2400" dirty="0"/>
              <a:t>The ozone regime </a:t>
            </a:r>
            <a:r>
              <a:rPr lang="en-AU" sz="2400" dirty="0" smtClean="0"/>
              <a:t>recognises </a:t>
            </a:r>
            <a:r>
              <a:rPr lang="en-AU" sz="2400" dirty="0"/>
              <a:t>the need to implement a combination of production, </a:t>
            </a:r>
            <a:r>
              <a:rPr lang="en-AU" sz="2400" dirty="0" smtClean="0"/>
              <a:t>consumption </a:t>
            </a:r>
            <a:r>
              <a:rPr lang="en-AU" sz="2400" dirty="0"/>
              <a:t>and trade restrictions. The </a:t>
            </a:r>
            <a:r>
              <a:rPr lang="en-AU" sz="2400" dirty="0">
                <a:solidFill>
                  <a:srgbClr val="FFFF00"/>
                </a:solidFill>
              </a:rPr>
              <a:t>limited</a:t>
            </a:r>
            <a:r>
              <a:rPr lang="en-AU" sz="2400" dirty="0"/>
              <a:t> economic </a:t>
            </a:r>
            <a:r>
              <a:rPr lang="en-AU" sz="2400" dirty="0">
                <a:solidFill>
                  <a:srgbClr val="FFFF00"/>
                </a:solidFill>
              </a:rPr>
              <a:t>significance</a:t>
            </a:r>
            <a:r>
              <a:rPr lang="en-AU" sz="2400" dirty="0"/>
              <a:t> of </a:t>
            </a:r>
            <a:r>
              <a:rPr lang="en-AU" sz="2400" dirty="0" smtClean="0"/>
              <a:t>ODSs </a:t>
            </a:r>
            <a:r>
              <a:rPr lang="en-AU" sz="1800" i="1" dirty="0"/>
              <a:t>(ozone depleting substances) </a:t>
            </a:r>
            <a:r>
              <a:rPr lang="en-AU" sz="2400" dirty="0" smtClean="0"/>
              <a:t>enabled </a:t>
            </a:r>
            <a:r>
              <a:rPr lang="en-AU" sz="2400" dirty="0"/>
              <a:t>regulation to be implemented with </a:t>
            </a:r>
            <a:r>
              <a:rPr lang="en-AU" sz="2400" dirty="0">
                <a:solidFill>
                  <a:srgbClr val="FFFF00"/>
                </a:solidFill>
              </a:rPr>
              <a:t>relative ease</a:t>
            </a:r>
            <a:r>
              <a:rPr lang="en-AU" sz="2400" dirty="0"/>
              <a:t>. This can be compared to the </a:t>
            </a:r>
            <a:r>
              <a:rPr lang="en-AU" sz="2400" dirty="0">
                <a:solidFill>
                  <a:srgbClr val="FFFF00"/>
                </a:solidFill>
              </a:rPr>
              <a:t>difficulties</a:t>
            </a:r>
            <a:r>
              <a:rPr lang="en-AU" sz="2400" dirty="0"/>
              <a:t> associated with carbon emission reduction in a global economy built on industrial carbon </a:t>
            </a:r>
            <a:r>
              <a:rPr lang="en-AU" sz="2400" dirty="0">
                <a:solidFill>
                  <a:srgbClr val="FFFF00"/>
                </a:solidFill>
              </a:rPr>
              <a:t>reliance</a:t>
            </a:r>
            <a:r>
              <a:rPr lang="en-AU" sz="2400" dirty="0"/>
              <a:t>. Although ODS industries were </a:t>
            </a:r>
            <a:r>
              <a:rPr lang="en-AU" sz="2400" dirty="0">
                <a:solidFill>
                  <a:srgbClr val="FFFF00"/>
                </a:solidFill>
              </a:rPr>
              <a:t>relatively</a:t>
            </a:r>
            <a:r>
              <a:rPr lang="en-AU" sz="2400" dirty="0"/>
              <a:t> small and hence </a:t>
            </a:r>
            <a:r>
              <a:rPr lang="en-AU" sz="2400" dirty="0">
                <a:solidFill>
                  <a:srgbClr val="FFFF00"/>
                </a:solidFill>
              </a:rPr>
              <a:t>easier to regulate</a:t>
            </a:r>
            <a:r>
              <a:rPr lang="en-AU" sz="2400" dirty="0"/>
              <a:t>, regulation </a:t>
            </a:r>
            <a:r>
              <a:rPr lang="en-AU" sz="2400" dirty="0">
                <a:solidFill>
                  <a:srgbClr val="FFFF00"/>
                </a:solidFill>
              </a:rPr>
              <a:t>still</a:t>
            </a:r>
            <a:r>
              <a:rPr lang="en-AU" sz="2400" dirty="0"/>
              <a:t> had </a:t>
            </a:r>
            <a:r>
              <a:rPr lang="en-AU" sz="2400" dirty="0">
                <a:solidFill>
                  <a:srgbClr val="FFFF00"/>
                </a:solidFill>
              </a:rPr>
              <a:t>substantial fiscal consequences</a:t>
            </a:r>
            <a:r>
              <a:rPr lang="en-AU" sz="2400" dirty="0"/>
              <a:t>. It </a:t>
            </a:r>
            <a:r>
              <a:rPr lang="en-AU" sz="2400" dirty="0">
                <a:solidFill>
                  <a:srgbClr val="FFFF00"/>
                </a:solidFill>
              </a:rPr>
              <a:t>was acknowledged </a:t>
            </a:r>
            <a:r>
              <a:rPr lang="en-AU" sz="2400" dirty="0"/>
              <a:t>that restricting production but not consumption would inevitably </a:t>
            </a:r>
            <a:r>
              <a:rPr lang="en-AU" sz="2400" dirty="0">
                <a:solidFill>
                  <a:srgbClr val="FFFF00"/>
                </a:solidFill>
              </a:rPr>
              <a:t>incentivise illegal trade</a:t>
            </a:r>
            <a:r>
              <a:rPr lang="en-AU" sz="2400" dirty="0"/>
              <a:t> in response to consumer demand. The </a:t>
            </a:r>
            <a:r>
              <a:rPr lang="en-AU" sz="2400" dirty="0">
                <a:solidFill>
                  <a:srgbClr val="FFFF00"/>
                </a:solidFill>
              </a:rPr>
              <a:t>holistic</a:t>
            </a:r>
            <a:r>
              <a:rPr lang="en-AU" sz="2400" dirty="0"/>
              <a:t> and </a:t>
            </a:r>
            <a:r>
              <a:rPr lang="en-AU" sz="2400" dirty="0">
                <a:solidFill>
                  <a:srgbClr val="FFFF00"/>
                </a:solidFill>
              </a:rPr>
              <a:t>comprehensive</a:t>
            </a:r>
            <a:r>
              <a:rPr lang="en-AU" sz="2400" dirty="0"/>
              <a:t> approach to ODS regulation circumvented the ‘</a:t>
            </a:r>
            <a:r>
              <a:rPr lang="en-AU" sz="2400" dirty="0">
                <a:solidFill>
                  <a:srgbClr val="FFFF00"/>
                </a:solidFill>
              </a:rPr>
              <a:t>black market</a:t>
            </a:r>
            <a:r>
              <a:rPr lang="en-AU" sz="2400" dirty="0"/>
              <a:t>’ and aided in the regime’s </a:t>
            </a:r>
            <a:r>
              <a:rPr lang="en-AU" sz="2400" dirty="0">
                <a:solidFill>
                  <a:srgbClr val="FFFF00"/>
                </a:solidFill>
              </a:rPr>
              <a:t>overall success</a:t>
            </a:r>
            <a:r>
              <a:rPr lang="en-AU" sz="2400" dirty="0"/>
              <a:t>.</a:t>
            </a:r>
          </a:p>
          <a:p>
            <a:endParaRPr lang="en-AU" dirty="0"/>
          </a:p>
        </p:txBody>
      </p:sp>
    </p:spTree>
    <p:extLst>
      <p:ext uri="{BB962C8B-B14F-4D97-AF65-F5344CB8AC3E}">
        <p14:creationId xmlns:p14="http://schemas.microsoft.com/office/powerpoint/2010/main" val="8872617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312" y="988291"/>
            <a:ext cx="9361488" cy="5260108"/>
          </a:xfrm>
        </p:spPr>
        <p:txBody>
          <a:bodyPr/>
          <a:lstStyle/>
          <a:p>
            <a:pPr marL="0" indent="0">
              <a:buNone/>
            </a:pPr>
            <a:r>
              <a:rPr lang="en-AU" sz="2400" i="1" dirty="0"/>
              <a:t>The ozone regime recognises </a:t>
            </a:r>
            <a:r>
              <a:rPr lang="en-AU" sz="2400" i="1" dirty="0">
                <a:solidFill>
                  <a:schemeClr val="accent1">
                    <a:lumMod val="60000"/>
                    <a:lumOff val="40000"/>
                  </a:schemeClr>
                </a:solidFill>
              </a:rPr>
              <a:t>the need </a:t>
            </a:r>
            <a:r>
              <a:rPr lang="en-AU" sz="2400" i="1" dirty="0"/>
              <a:t>to implement a combination of production, consumption and trade restrictions. </a:t>
            </a:r>
            <a:r>
              <a:rPr lang="en-AU" sz="2400" i="1" dirty="0" smtClean="0"/>
              <a:t>The </a:t>
            </a:r>
            <a:r>
              <a:rPr lang="en-AU" sz="2400" i="1" dirty="0">
                <a:solidFill>
                  <a:srgbClr val="FFC000"/>
                </a:solidFill>
              </a:rPr>
              <a:t>limited</a:t>
            </a:r>
            <a:r>
              <a:rPr lang="en-AU" sz="2400" i="1" dirty="0">
                <a:solidFill>
                  <a:schemeClr val="accent1">
                    <a:lumMod val="60000"/>
                    <a:lumOff val="40000"/>
                  </a:schemeClr>
                </a:solidFill>
              </a:rPr>
              <a:t> economic significance </a:t>
            </a:r>
            <a:r>
              <a:rPr lang="en-AU" sz="2400" i="1" dirty="0"/>
              <a:t>of ODSs </a:t>
            </a:r>
            <a:r>
              <a:rPr lang="en-AU" sz="1800" i="1" dirty="0"/>
              <a:t>(ozone depleting substances) </a:t>
            </a:r>
            <a:r>
              <a:rPr lang="en-AU" sz="2400" i="1" dirty="0"/>
              <a:t>enabled regulation to be implemented with </a:t>
            </a:r>
            <a:r>
              <a:rPr lang="en-AU" sz="2400" i="1" dirty="0">
                <a:solidFill>
                  <a:schemeClr val="accent1">
                    <a:lumMod val="60000"/>
                    <a:lumOff val="40000"/>
                  </a:schemeClr>
                </a:solidFill>
              </a:rPr>
              <a:t>relative ease</a:t>
            </a:r>
            <a:r>
              <a:rPr lang="en-AU" sz="2400" i="1" dirty="0"/>
              <a:t>. This can be compared to </a:t>
            </a:r>
            <a:r>
              <a:rPr lang="en-AU" sz="2400" i="1" dirty="0">
                <a:solidFill>
                  <a:schemeClr val="accent1">
                    <a:lumMod val="60000"/>
                    <a:lumOff val="40000"/>
                  </a:schemeClr>
                </a:solidFill>
              </a:rPr>
              <a:t>the difficulties </a:t>
            </a:r>
            <a:r>
              <a:rPr lang="en-AU" sz="2400" i="1" dirty="0"/>
              <a:t>associated with carbon emission reduction in a global economy built on </a:t>
            </a:r>
            <a:r>
              <a:rPr lang="en-AU" sz="2400" i="1" dirty="0">
                <a:solidFill>
                  <a:schemeClr val="accent1">
                    <a:lumMod val="60000"/>
                    <a:lumOff val="40000"/>
                  </a:schemeClr>
                </a:solidFill>
              </a:rPr>
              <a:t>industrial carbon reliance</a:t>
            </a:r>
            <a:r>
              <a:rPr lang="en-AU" sz="2400" i="1" dirty="0"/>
              <a:t>. Although ODS industries were </a:t>
            </a:r>
            <a:r>
              <a:rPr lang="en-AU" sz="2400" i="1" dirty="0">
                <a:solidFill>
                  <a:srgbClr val="FFC000"/>
                </a:solidFill>
              </a:rPr>
              <a:t>relatively</a:t>
            </a:r>
            <a:r>
              <a:rPr lang="en-AU" sz="2400" i="1" dirty="0">
                <a:solidFill>
                  <a:schemeClr val="accent1">
                    <a:lumMod val="60000"/>
                    <a:lumOff val="40000"/>
                  </a:schemeClr>
                </a:solidFill>
              </a:rPr>
              <a:t> small </a:t>
            </a:r>
            <a:r>
              <a:rPr lang="en-AU" sz="2400" i="1" dirty="0"/>
              <a:t>and hence </a:t>
            </a:r>
            <a:r>
              <a:rPr lang="en-AU" sz="2400" i="1" dirty="0">
                <a:solidFill>
                  <a:srgbClr val="FFC000"/>
                </a:solidFill>
              </a:rPr>
              <a:t>easier</a:t>
            </a:r>
            <a:r>
              <a:rPr lang="en-AU" sz="2400" i="1" dirty="0"/>
              <a:t> </a:t>
            </a:r>
            <a:r>
              <a:rPr lang="en-AU" sz="2400" i="1" dirty="0">
                <a:solidFill>
                  <a:schemeClr val="accent1">
                    <a:lumMod val="60000"/>
                    <a:lumOff val="40000"/>
                  </a:schemeClr>
                </a:solidFill>
              </a:rPr>
              <a:t>to regulate</a:t>
            </a:r>
            <a:r>
              <a:rPr lang="en-AU" sz="2400" i="1" dirty="0"/>
              <a:t>, regulation still had </a:t>
            </a:r>
            <a:r>
              <a:rPr lang="en-AU" sz="2400" i="1" dirty="0">
                <a:solidFill>
                  <a:srgbClr val="FFC000"/>
                </a:solidFill>
              </a:rPr>
              <a:t>substantial </a:t>
            </a:r>
            <a:r>
              <a:rPr lang="en-AU" sz="2400" i="1" dirty="0">
                <a:solidFill>
                  <a:schemeClr val="accent1">
                    <a:lumMod val="60000"/>
                    <a:lumOff val="40000"/>
                  </a:schemeClr>
                </a:solidFill>
              </a:rPr>
              <a:t>fiscal consequences</a:t>
            </a:r>
            <a:r>
              <a:rPr lang="en-AU" sz="2400" i="1" dirty="0"/>
              <a:t>. It was acknowledged that restricting production but not consumption would </a:t>
            </a:r>
            <a:r>
              <a:rPr lang="en-AU" sz="2400" i="1" dirty="0">
                <a:solidFill>
                  <a:srgbClr val="FFC000"/>
                </a:solidFill>
              </a:rPr>
              <a:t>inevitably</a:t>
            </a:r>
            <a:r>
              <a:rPr lang="en-AU" sz="2400" i="1" dirty="0"/>
              <a:t> </a:t>
            </a:r>
            <a:r>
              <a:rPr lang="en-AU" sz="2400" i="1" dirty="0">
                <a:solidFill>
                  <a:schemeClr val="accent1">
                    <a:lumMod val="60000"/>
                    <a:lumOff val="40000"/>
                  </a:schemeClr>
                </a:solidFill>
              </a:rPr>
              <a:t>incentivise illegal trade </a:t>
            </a:r>
            <a:r>
              <a:rPr lang="en-AU" sz="2400" i="1" dirty="0"/>
              <a:t>in response to consumer demand. The </a:t>
            </a:r>
            <a:r>
              <a:rPr lang="en-AU" sz="2400" i="1" dirty="0">
                <a:solidFill>
                  <a:schemeClr val="accent1">
                    <a:lumMod val="60000"/>
                    <a:lumOff val="40000"/>
                  </a:schemeClr>
                </a:solidFill>
              </a:rPr>
              <a:t>holistic</a:t>
            </a:r>
            <a:r>
              <a:rPr lang="en-AU" sz="2400" i="1" dirty="0"/>
              <a:t> and </a:t>
            </a:r>
            <a:r>
              <a:rPr lang="en-AU" sz="2400" i="1" dirty="0">
                <a:solidFill>
                  <a:schemeClr val="accent1">
                    <a:lumMod val="60000"/>
                    <a:lumOff val="40000"/>
                  </a:schemeClr>
                </a:solidFill>
              </a:rPr>
              <a:t>comprehensive</a:t>
            </a:r>
            <a:r>
              <a:rPr lang="en-AU" sz="2400" i="1" dirty="0"/>
              <a:t> approach to ODS regulation circumvented the </a:t>
            </a:r>
            <a:r>
              <a:rPr lang="en-AU" sz="2400" i="1" dirty="0">
                <a:solidFill>
                  <a:schemeClr val="accent1">
                    <a:lumMod val="60000"/>
                    <a:lumOff val="40000"/>
                  </a:schemeClr>
                </a:solidFill>
              </a:rPr>
              <a:t>‘black market’ </a:t>
            </a:r>
            <a:r>
              <a:rPr lang="en-AU" sz="2400" i="1" dirty="0"/>
              <a:t>and </a:t>
            </a:r>
            <a:r>
              <a:rPr lang="en-AU" sz="2400" i="1" dirty="0">
                <a:solidFill>
                  <a:schemeClr val="accent1">
                    <a:lumMod val="60000"/>
                    <a:lumOff val="40000"/>
                  </a:schemeClr>
                </a:solidFill>
              </a:rPr>
              <a:t>aided</a:t>
            </a:r>
            <a:r>
              <a:rPr lang="en-AU" sz="2400" i="1" dirty="0"/>
              <a:t> in the </a:t>
            </a:r>
            <a:r>
              <a:rPr lang="en-AU" sz="2400" i="1" dirty="0">
                <a:solidFill>
                  <a:schemeClr val="accent1">
                    <a:lumMod val="60000"/>
                    <a:lumOff val="40000"/>
                  </a:schemeClr>
                </a:solidFill>
              </a:rPr>
              <a:t>regime’s </a:t>
            </a:r>
            <a:r>
              <a:rPr lang="en-AU" sz="2400" i="1" dirty="0">
                <a:solidFill>
                  <a:srgbClr val="FFC000"/>
                </a:solidFill>
              </a:rPr>
              <a:t>overall</a:t>
            </a:r>
            <a:r>
              <a:rPr lang="en-AU" sz="2400" i="1" dirty="0">
                <a:solidFill>
                  <a:schemeClr val="accent1">
                    <a:lumMod val="60000"/>
                    <a:lumOff val="40000"/>
                  </a:schemeClr>
                </a:solidFill>
              </a:rPr>
              <a:t> success.</a:t>
            </a:r>
          </a:p>
          <a:p>
            <a:endParaRPr lang="en-AU" dirty="0"/>
          </a:p>
        </p:txBody>
      </p:sp>
    </p:spTree>
    <p:extLst>
      <p:ext uri="{BB962C8B-B14F-4D97-AF65-F5344CB8AC3E}">
        <p14:creationId xmlns:p14="http://schemas.microsoft.com/office/powerpoint/2010/main" val="373038165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 good quality response</a:t>
            </a:r>
            <a:endParaRPr lang="en-AU" dirty="0"/>
          </a:p>
        </p:txBody>
      </p:sp>
      <p:sp>
        <p:nvSpPr>
          <p:cNvPr id="3" name="Content Placeholder 2"/>
          <p:cNvSpPr>
            <a:spLocks noGrp="1"/>
          </p:cNvSpPr>
          <p:nvPr>
            <p:ph idx="1"/>
          </p:nvPr>
        </p:nvSpPr>
        <p:spPr>
          <a:xfrm>
            <a:off x="1103312" y="1265382"/>
            <a:ext cx="9749416" cy="5403273"/>
          </a:xfrm>
        </p:spPr>
        <p:txBody>
          <a:bodyPr>
            <a:normAutofit fontScale="85000" lnSpcReduction="20000"/>
          </a:bodyPr>
          <a:lstStyle/>
          <a:p>
            <a:pPr marL="0" indent="0">
              <a:lnSpc>
                <a:spcPct val="120000"/>
              </a:lnSpc>
              <a:buNone/>
            </a:pPr>
            <a:r>
              <a:rPr lang="en-AU" sz="2200" b="1" dirty="0"/>
              <a:t>To what extent are courts the only means of achieving justice within the criminal justice system?</a:t>
            </a:r>
            <a:endParaRPr lang="en-AU" sz="2200" dirty="0"/>
          </a:p>
          <a:p>
            <a:pPr marL="0" indent="0">
              <a:lnSpc>
                <a:spcPct val="120000"/>
              </a:lnSpc>
              <a:buNone/>
            </a:pPr>
            <a:r>
              <a:rPr lang="en-US" sz="2200" i="1" dirty="0" smtClean="0"/>
              <a:t>Powers </a:t>
            </a:r>
            <a:r>
              <a:rPr lang="en-US" sz="2200" i="1" dirty="0"/>
              <a:t>surrounding evidence and the collection of evidence, especially the use of technology and DNA evidence has been problematic in some areas which have the potential to lead to unjust arrest and wrongful convictions, thus hindering the ability for the criminal justice system to achieve justice</a:t>
            </a:r>
            <a:r>
              <a:rPr lang="en-US" sz="2200" i="1" dirty="0" smtClean="0"/>
              <a:t>.</a:t>
            </a:r>
            <a:endParaRPr lang="en-AU" sz="2200" i="1" dirty="0"/>
          </a:p>
          <a:p>
            <a:pPr marL="0" indent="0">
              <a:lnSpc>
                <a:spcPct val="120000"/>
              </a:lnSpc>
              <a:buNone/>
            </a:pPr>
            <a:r>
              <a:rPr lang="en-US" sz="2200" i="1" dirty="0"/>
              <a:t>Whilst DNA has been helpful in the investigation of current and cold cases, it must be acknowledged that forensic </a:t>
            </a:r>
            <a:r>
              <a:rPr lang="en-US" sz="2200" i="1" dirty="0" smtClean="0"/>
              <a:t>evidence, </a:t>
            </a:r>
            <a:r>
              <a:rPr lang="en-US" sz="2200" i="1" dirty="0"/>
              <a:t>in particular </a:t>
            </a:r>
            <a:r>
              <a:rPr lang="en-US" sz="2200" i="1" dirty="0" smtClean="0"/>
              <a:t>DNA, </a:t>
            </a:r>
            <a:r>
              <a:rPr lang="en-US" sz="2200" i="1" dirty="0"/>
              <a:t>is not an exact science and may contain flaws, which may mislead juries into wrongful convictions at a later stage in the criminal trial process</a:t>
            </a:r>
            <a:r>
              <a:rPr lang="en-US" sz="2200" i="1" dirty="0" smtClean="0"/>
              <a:t>.</a:t>
            </a:r>
            <a:endParaRPr lang="en-AU" sz="2200" i="1" dirty="0"/>
          </a:p>
          <a:p>
            <a:pPr marL="0" indent="0">
              <a:lnSpc>
                <a:spcPct val="120000"/>
              </a:lnSpc>
              <a:buNone/>
            </a:pPr>
            <a:r>
              <a:rPr lang="en-US" sz="2200" i="1" dirty="0"/>
              <a:t>The ABC 7:30 Report </a:t>
            </a:r>
            <a:r>
              <a:rPr lang="en-US" sz="2200" i="1" dirty="0" smtClean="0"/>
              <a:t>CCSI Effect And Its Ability To Mislead Juries (</a:t>
            </a:r>
            <a:r>
              <a:rPr lang="en-US" sz="2200" i="1" dirty="0"/>
              <a:t>2012) </a:t>
            </a:r>
            <a:r>
              <a:rPr lang="en-US" sz="2200" i="1" dirty="0" smtClean="0"/>
              <a:t>outlines </a:t>
            </a:r>
            <a:r>
              <a:rPr lang="en-US" sz="2200" i="1" dirty="0"/>
              <a:t>the dangers of relying on DNA and forensic evidence in the investigation and prosecution of a criminal offence.  The report further highlights the dangers of wrongful conviction that occurs through the failure of crimes legislation to be reformed to require correlating evidence in criminal trials where DNA is used as its main source of evidence.  This danger has been realised in a number of cases such as the Patrick Warnly Case (2006) and the Gordon Wood Case (2008).</a:t>
            </a:r>
            <a:endParaRPr lang="en-AU" sz="2200" i="1" dirty="0"/>
          </a:p>
          <a:p>
            <a:endParaRPr lang="en-AU" dirty="0"/>
          </a:p>
        </p:txBody>
      </p:sp>
    </p:spTree>
    <p:extLst>
      <p:ext uri="{BB962C8B-B14F-4D97-AF65-F5344CB8AC3E}">
        <p14:creationId xmlns:p14="http://schemas.microsoft.com/office/powerpoint/2010/main" val="161265170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535708" y="378691"/>
            <a:ext cx="55419" cy="74027"/>
          </a:xfrm>
        </p:spPr>
        <p:txBody>
          <a:bodyPr/>
          <a:lstStyle/>
          <a:p>
            <a:endParaRPr lang="en-AU" dirty="0"/>
          </a:p>
        </p:txBody>
      </p:sp>
      <p:sp>
        <p:nvSpPr>
          <p:cNvPr id="3" name="Content Placeholder 2"/>
          <p:cNvSpPr>
            <a:spLocks noGrp="1"/>
          </p:cNvSpPr>
          <p:nvPr>
            <p:ph idx="1"/>
          </p:nvPr>
        </p:nvSpPr>
        <p:spPr>
          <a:xfrm>
            <a:off x="1103312" y="748146"/>
            <a:ext cx="9712470" cy="5500254"/>
          </a:xfrm>
        </p:spPr>
        <p:txBody>
          <a:bodyPr>
            <a:normAutofit lnSpcReduction="10000"/>
          </a:bodyPr>
          <a:lstStyle/>
          <a:p>
            <a:pPr marL="0" indent="0">
              <a:buNone/>
            </a:pPr>
            <a:r>
              <a:rPr lang="en-AU" b="1" i="1" dirty="0"/>
              <a:t>To what extent are courts the only means of achieving justice within the criminal justice system</a:t>
            </a:r>
            <a:r>
              <a:rPr lang="en-AU" b="1" i="1" dirty="0" smtClean="0"/>
              <a:t>? </a:t>
            </a:r>
          </a:p>
          <a:p>
            <a:pPr marL="0" indent="0">
              <a:buNone/>
            </a:pPr>
            <a:r>
              <a:rPr lang="en-US" dirty="0" smtClean="0"/>
              <a:t>Powers </a:t>
            </a:r>
            <a:r>
              <a:rPr lang="en-US" dirty="0"/>
              <a:t>surrounding evidence and the collection of evidence, </a:t>
            </a:r>
            <a:r>
              <a:rPr lang="en-US" dirty="0">
                <a:solidFill>
                  <a:srgbClr val="FFFF00"/>
                </a:solidFill>
              </a:rPr>
              <a:t>especially</a:t>
            </a:r>
            <a:r>
              <a:rPr lang="en-US" dirty="0"/>
              <a:t> the use of technology and DNA evidence has been </a:t>
            </a:r>
            <a:r>
              <a:rPr lang="en-US" dirty="0">
                <a:solidFill>
                  <a:srgbClr val="FFFF00"/>
                </a:solidFill>
              </a:rPr>
              <a:t>problematic</a:t>
            </a:r>
            <a:r>
              <a:rPr lang="en-US" dirty="0"/>
              <a:t> in </a:t>
            </a:r>
            <a:r>
              <a:rPr lang="en-US" dirty="0">
                <a:solidFill>
                  <a:srgbClr val="FFFF00"/>
                </a:solidFill>
              </a:rPr>
              <a:t>some</a:t>
            </a:r>
            <a:r>
              <a:rPr lang="en-US" dirty="0"/>
              <a:t> areas which have </a:t>
            </a:r>
            <a:r>
              <a:rPr lang="en-US" dirty="0">
                <a:solidFill>
                  <a:srgbClr val="FFFF00"/>
                </a:solidFill>
              </a:rPr>
              <a:t>the potential </a:t>
            </a:r>
            <a:r>
              <a:rPr lang="en-US" dirty="0"/>
              <a:t>to lead to </a:t>
            </a:r>
            <a:r>
              <a:rPr lang="en-US" dirty="0">
                <a:solidFill>
                  <a:srgbClr val="FFFF00"/>
                </a:solidFill>
              </a:rPr>
              <a:t>unjust </a:t>
            </a:r>
            <a:r>
              <a:rPr lang="en-US" dirty="0"/>
              <a:t>arrest and </a:t>
            </a:r>
            <a:r>
              <a:rPr lang="en-US" dirty="0">
                <a:solidFill>
                  <a:srgbClr val="FFFF00"/>
                </a:solidFill>
              </a:rPr>
              <a:t>wrongful</a:t>
            </a:r>
            <a:r>
              <a:rPr lang="en-US" dirty="0"/>
              <a:t> convictions, thus </a:t>
            </a:r>
            <a:r>
              <a:rPr lang="en-US" dirty="0">
                <a:solidFill>
                  <a:srgbClr val="FFFF00"/>
                </a:solidFill>
              </a:rPr>
              <a:t>hindering</a:t>
            </a:r>
            <a:r>
              <a:rPr lang="en-US" dirty="0"/>
              <a:t> the ability for the criminal justice system to </a:t>
            </a:r>
            <a:r>
              <a:rPr lang="en-US" dirty="0">
                <a:solidFill>
                  <a:srgbClr val="FFFF00"/>
                </a:solidFill>
              </a:rPr>
              <a:t>achieve</a:t>
            </a:r>
            <a:r>
              <a:rPr lang="en-US" dirty="0"/>
              <a:t> </a:t>
            </a:r>
            <a:r>
              <a:rPr lang="en-US" dirty="0">
                <a:solidFill>
                  <a:srgbClr val="FFFF00"/>
                </a:solidFill>
              </a:rPr>
              <a:t>justice</a:t>
            </a:r>
            <a:r>
              <a:rPr lang="en-US" dirty="0"/>
              <a:t>.</a:t>
            </a:r>
            <a:endParaRPr lang="en-AU" dirty="0"/>
          </a:p>
          <a:p>
            <a:pPr marL="0" indent="0">
              <a:buNone/>
            </a:pPr>
            <a:r>
              <a:rPr lang="en-US" dirty="0"/>
              <a:t>Whilst DNA has been </a:t>
            </a:r>
            <a:r>
              <a:rPr lang="en-US" dirty="0">
                <a:solidFill>
                  <a:srgbClr val="FFFF00"/>
                </a:solidFill>
              </a:rPr>
              <a:t>helpful </a:t>
            </a:r>
            <a:r>
              <a:rPr lang="en-US" dirty="0"/>
              <a:t>in the investigation of current and cold cases, it </a:t>
            </a:r>
            <a:r>
              <a:rPr lang="en-US" dirty="0">
                <a:solidFill>
                  <a:srgbClr val="FFFF00"/>
                </a:solidFill>
              </a:rPr>
              <a:t>must be acknowledged </a:t>
            </a:r>
            <a:r>
              <a:rPr lang="en-US" dirty="0"/>
              <a:t>that forensic evidence, in particular DNA, is </a:t>
            </a:r>
            <a:r>
              <a:rPr lang="en-US" dirty="0">
                <a:solidFill>
                  <a:srgbClr val="FFFF00"/>
                </a:solidFill>
              </a:rPr>
              <a:t>not an exact science </a:t>
            </a:r>
            <a:r>
              <a:rPr lang="en-US" dirty="0"/>
              <a:t>and </a:t>
            </a:r>
            <a:r>
              <a:rPr lang="en-US" dirty="0">
                <a:solidFill>
                  <a:srgbClr val="FFFF00"/>
                </a:solidFill>
              </a:rPr>
              <a:t>may</a:t>
            </a:r>
            <a:r>
              <a:rPr lang="en-US" dirty="0"/>
              <a:t> contain </a:t>
            </a:r>
            <a:r>
              <a:rPr lang="en-US" dirty="0">
                <a:solidFill>
                  <a:srgbClr val="FFFF00"/>
                </a:solidFill>
              </a:rPr>
              <a:t>flaws</a:t>
            </a:r>
            <a:r>
              <a:rPr lang="en-US" dirty="0"/>
              <a:t>, which </a:t>
            </a:r>
            <a:r>
              <a:rPr lang="en-US" dirty="0">
                <a:solidFill>
                  <a:srgbClr val="FFFF00"/>
                </a:solidFill>
              </a:rPr>
              <a:t>may </a:t>
            </a:r>
            <a:r>
              <a:rPr lang="en-US" dirty="0"/>
              <a:t>mislead juries into </a:t>
            </a:r>
            <a:r>
              <a:rPr lang="en-US" dirty="0">
                <a:solidFill>
                  <a:srgbClr val="FFFF00"/>
                </a:solidFill>
              </a:rPr>
              <a:t>wrongful</a:t>
            </a:r>
            <a:r>
              <a:rPr lang="en-US" dirty="0"/>
              <a:t> convictions at a later stage in the criminal trial process.</a:t>
            </a:r>
            <a:endParaRPr lang="en-AU" dirty="0"/>
          </a:p>
          <a:p>
            <a:pPr marL="0" indent="0">
              <a:buNone/>
            </a:pPr>
            <a:r>
              <a:rPr lang="en-US" dirty="0"/>
              <a:t>The </a:t>
            </a:r>
            <a:r>
              <a:rPr lang="en-US" dirty="0">
                <a:solidFill>
                  <a:srgbClr val="FFFF00"/>
                </a:solidFill>
              </a:rPr>
              <a:t>ABC 7:30 Report </a:t>
            </a:r>
            <a:r>
              <a:rPr lang="en-US" i="1" dirty="0">
                <a:solidFill>
                  <a:srgbClr val="FFFF00"/>
                </a:solidFill>
              </a:rPr>
              <a:t>CCSI Effect And Its Ability To Mislead Juries </a:t>
            </a:r>
            <a:r>
              <a:rPr lang="en-US" dirty="0">
                <a:solidFill>
                  <a:srgbClr val="FFFF00"/>
                </a:solidFill>
              </a:rPr>
              <a:t>(2012) </a:t>
            </a:r>
            <a:r>
              <a:rPr lang="en-US" dirty="0"/>
              <a:t>outlines the </a:t>
            </a:r>
            <a:r>
              <a:rPr lang="en-US" dirty="0">
                <a:solidFill>
                  <a:srgbClr val="FFFF00"/>
                </a:solidFill>
              </a:rPr>
              <a:t>dangers</a:t>
            </a:r>
            <a:r>
              <a:rPr lang="en-US" dirty="0"/>
              <a:t> of </a:t>
            </a:r>
            <a:r>
              <a:rPr lang="en-US" dirty="0">
                <a:solidFill>
                  <a:srgbClr val="FFFF00"/>
                </a:solidFill>
              </a:rPr>
              <a:t>relying</a:t>
            </a:r>
            <a:r>
              <a:rPr lang="en-US" dirty="0"/>
              <a:t> on DNA and forensic evidence in the investigation and prosecution of a criminal offence.  The report </a:t>
            </a:r>
            <a:r>
              <a:rPr lang="en-US" dirty="0">
                <a:solidFill>
                  <a:srgbClr val="FFFF00"/>
                </a:solidFill>
              </a:rPr>
              <a:t>further highlights</a:t>
            </a:r>
            <a:r>
              <a:rPr lang="en-US" dirty="0"/>
              <a:t> the dangers of </a:t>
            </a:r>
            <a:r>
              <a:rPr lang="en-US" dirty="0">
                <a:solidFill>
                  <a:srgbClr val="FFFF00"/>
                </a:solidFill>
              </a:rPr>
              <a:t>wrongful</a:t>
            </a:r>
            <a:r>
              <a:rPr lang="en-US" dirty="0"/>
              <a:t> conviction that occurs through the </a:t>
            </a:r>
            <a:r>
              <a:rPr lang="en-US" dirty="0">
                <a:solidFill>
                  <a:srgbClr val="FFFF00"/>
                </a:solidFill>
              </a:rPr>
              <a:t>failure</a:t>
            </a:r>
            <a:r>
              <a:rPr lang="en-US" dirty="0"/>
              <a:t> of crimes legislation </a:t>
            </a:r>
            <a:r>
              <a:rPr lang="en-US" dirty="0">
                <a:solidFill>
                  <a:srgbClr val="FFFF00"/>
                </a:solidFill>
              </a:rPr>
              <a:t>to be reformed</a:t>
            </a:r>
            <a:r>
              <a:rPr lang="en-US" dirty="0"/>
              <a:t> to require </a:t>
            </a:r>
            <a:r>
              <a:rPr lang="en-US" dirty="0">
                <a:solidFill>
                  <a:srgbClr val="FFFF00"/>
                </a:solidFill>
              </a:rPr>
              <a:t>correlating evidence</a:t>
            </a:r>
            <a:r>
              <a:rPr lang="en-US" dirty="0"/>
              <a:t> in criminal trials where DNA is used as its main source of evidence.  This </a:t>
            </a:r>
            <a:r>
              <a:rPr lang="en-US" dirty="0">
                <a:solidFill>
                  <a:srgbClr val="FFFF00"/>
                </a:solidFill>
              </a:rPr>
              <a:t>danger</a:t>
            </a:r>
            <a:r>
              <a:rPr lang="en-US" dirty="0"/>
              <a:t> has been realised in a number of cases such as the </a:t>
            </a:r>
            <a:r>
              <a:rPr lang="en-US" dirty="0">
                <a:solidFill>
                  <a:srgbClr val="FFFF00"/>
                </a:solidFill>
              </a:rPr>
              <a:t>Patrick Warnly Case (2006)</a:t>
            </a:r>
            <a:r>
              <a:rPr lang="en-US" dirty="0"/>
              <a:t> and the </a:t>
            </a:r>
            <a:r>
              <a:rPr lang="en-US" dirty="0">
                <a:solidFill>
                  <a:srgbClr val="FFFF00"/>
                </a:solidFill>
              </a:rPr>
              <a:t>Gordon Wood Case</a:t>
            </a:r>
            <a:endParaRPr lang="en-AU" dirty="0">
              <a:solidFill>
                <a:srgbClr val="FFFF00"/>
              </a:solidFill>
            </a:endParaRPr>
          </a:p>
        </p:txBody>
      </p:sp>
    </p:spTree>
    <p:extLst>
      <p:ext uri="{BB962C8B-B14F-4D97-AF65-F5344CB8AC3E}">
        <p14:creationId xmlns:p14="http://schemas.microsoft.com/office/powerpoint/2010/main" val="249866658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3984" y="536448"/>
            <a:ext cx="11180064" cy="6120384"/>
          </a:xfrm>
        </p:spPr>
        <p:txBody>
          <a:bodyPr>
            <a:noAutofit/>
          </a:bodyPr>
          <a:lstStyle/>
          <a:p>
            <a:pPr marL="0" indent="0">
              <a:buNone/>
            </a:pPr>
            <a:r>
              <a:rPr lang="en-US" sz="2400" dirty="0"/>
              <a:t>Powers surrounding evidence and the collection of evidence, </a:t>
            </a:r>
            <a:r>
              <a:rPr lang="en-US" sz="2400" dirty="0">
                <a:solidFill>
                  <a:srgbClr val="FFC000"/>
                </a:solidFill>
              </a:rPr>
              <a:t>especially</a:t>
            </a:r>
            <a:r>
              <a:rPr lang="en-US" sz="2400" dirty="0"/>
              <a:t> the use of technology and DNA evidence has been </a:t>
            </a:r>
            <a:r>
              <a:rPr lang="en-US" sz="2400" dirty="0">
                <a:solidFill>
                  <a:srgbClr val="FF3399"/>
                </a:solidFill>
              </a:rPr>
              <a:t>problematic</a:t>
            </a:r>
            <a:r>
              <a:rPr lang="en-US" sz="2400" dirty="0"/>
              <a:t> in </a:t>
            </a:r>
            <a:r>
              <a:rPr lang="en-US" sz="2400" dirty="0">
                <a:solidFill>
                  <a:srgbClr val="FFC000"/>
                </a:solidFill>
              </a:rPr>
              <a:t>some</a:t>
            </a:r>
            <a:r>
              <a:rPr lang="en-US" sz="2400" dirty="0"/>
              <a:t> areas which have </a:t>
            </a:r>
            <a:r>
              <a:rPr lang="en-US" sz="2400" dirty="0">
                <a:solidFill>
                  <a:srgbClr val="FF3399"/>
                </a:solidFill>
              </a:rPr>
              <a:t>the potential </a:t>
            </a:r>
            <a:r>
              <a:rPr lang="en-US" sz="2400" dirty="0"/>
              <a:t>to lead to </a:t>
            </a:r>
            <a:r>
              <a:rPr lang="en-US" sz="2400" dirty="0">
                <a:solidFill>
                  <a:srgbClr val="FF3399"/>
                </a:solidFill>
              </a:rPr>
              <a:t>unjust</a:t>
            </a:r>
            <a:r>
              <a:rPr lang="en-US" sz="2400" dirty="0">
                <a:solidFill>
                  <a:srgbClr val="FFFF00"/>
                </a:solidFill>
              </a:rPr>
              <a:t> </a:t>
            </a:r>
            <a:r>
              <a:rPr lang="en-US" sz="2400" dirty="0"/>
              <a:t>arrest and </a:t>
            </a:r>
            <a:r>
              <a:rPr lang="en-US" sz="2400" dirty="0">
                <a:solidFill>
                  <a:srgbClr val="FF3399"/>
                </a:solidFill>
              </a:rPr>
              <a:t>wrongful</a:t>
            </a:r>
            <a:r>
              <a:rPr lang="en-US" sz="2400" dirty="0"/>
              <a:t> convictions, thus </a:t>
            </a:r>
            <a:r>
              <a:rPr lang="en-US" sz="2400" dirty="0">
                <a:solidFill>
                  <a:srgbClr val="FF3399"/>
                </a:solidFill>
              </a:rPr>
              <a:t>hindering</a:t>
            </a:r>
            <a:r>
              <a:rPr lang="en-US" sz="2400" dirty="0"/>
              <a:t> the ability for the criminal justice system to </a:t>
            </a:r>
            <a:r>
              <a:rPr lang="en-US" sz="2400" dirty="0">
                <a:solidFill>
                  <a:srgbClr val="FF3399"/>
                </a:solidFill>
              </a:rPr>
              <a:t>achieve </a:t>
            </a:r>
            <a:r>
              <a:rPr lang="en-US" sz="2400" dirty="0" smtClean="0">
                <a:solidFill>
                  <a:srgbClr val="FF3399"/>
                </a:solidFill>
              </a:rPr>
              <a:t>justice</a:t>
            </a:r>
            <a:r>
              <a:rPr lang="en-US" sz="2400" dirty="0" smtClean="0"/>
              <a:t>.</a:t>
            </a:r>
            <a:r>
              <a:rPr lang="en-AU" sz="2400" dirty="0"/>
              <a:t> </a:t>
            </a:r>
            <a:r>
              <a:rPr lang="en-US" sz="2400" dirty="0" smtClean="0"/>
              <a:t>Whilst </a:t>
            </a:r>
            <a:r>
              <a:rPr lang="en-US" sz="2400" dirty="0"/>
              <a:t>DNA has been </a:t>
            </a:r>
            <a:r>
              <a:rPr lang="en-US" sz="2400" dirty="0">
                <a:solidFill>
                  <a:srgbClr val="FF3399"/>
                </a:solidFill>
              </a:rPr>
              <a:t>helpful</a:t>
            </a:r>
            <a:r>
              <a:rPr lang="en-US" sz="2400" dirty="0">
                <a:solidFill>
                  <a:srgbClr val="FFFF00"/>
                </a:solidFill>
              </a:rPr>
              <a:t> </a:t>
            </a:r>
            <a:r>
              <a:rPr lang="en-US" sz="2400" dirty="0"/>
              <a:t>in the investigation of current and cold cases, </a:t>
            </a:r>
            <a:r>
              <a:rPr lang="en-US" sz="2400" dirty="0">
                <a:solidFill>
                  <a:srgbClr val="92D050"/>
                </a:solidFill>
              </a:rPr>
              <a:t>it</a:t>
            </a:r>
            <a:r>
              <a:rPr lang="en-US" sz="2400" dirty="0"/>
              <a:t> </a:t>
            </a:r>
            <a:r>
              <a:rPr lang="en-US" sz="2400" dirty="0">
                <a:solidFill>
                  <a:srgbClr val="FFC000"/>
                </a:solidFill>
              </a:rPr>
              <a:t>must</a:t>
            </a:r>
            <a:r>
              <a:rPr lang="en-US" sz="2400" dirty="0">
                <a:solidFill>
                  <a:srgbClr val="FFFF00"/>
                </a:solidFill>
              </a:rPr>
              <a:t> </a:t>
            </a:r>
            <a:r>
              <a:rPr lang="en-US" sz="2400" dirty="0">
                <a:solidFill>
                  <a:srgbClr val="92D050"/>
                </a:solidFill>
              </a:rPr>
              <a:t>be acknowledged </a:t>
            </a:r>
            <a:r>
              <a:rPr lang="en-US" sz="2400" dirty="0"/>
              <a:t>that forensic evidence,</a:t>
            </a:r>
            <a:r>
              <a:rPr lang="en-US" sz="2400" dirty="0">
                <a:solidFill>
                  <a:srgbClr val="FFC000"/>
                </a:solidFill>
              </a:rPr>
              <a:t> in particular</a:t>
            </a:r>
            <a:r>
              <a:rPr lang="en-US" sz="2400" dirty="0">
                <a:solidFill>
                  <a:schemeClr val="accent1">
                    <a:lumMod val="60000"/>
                    <a:lumOff val="40000"/>
                  </a:schemeClr>
                </a:solidFill>
              </a:rPr>
              <a:t> </a:t>
            </a:r>
            <a:r>
              <a:rPr lang="en-US" sz="2400" dirty="0"/>
              <a:t>DNA, </a:t>
            </a:r>
            <a:r>
              <a:rPr lang="en-US" sz="2400" dirty="0">
                <a:solidFill>
                  <a:srgbClr val="FF3399"/>
                </a:solidFill>
              </a:rPr>
              <a:t>is not an </a:t>
            </a:r>
            <a:r>
              <a:rPr lang="en-US" sz="2400" dirty="0">
                <a:solidFill>
                  <a:srgbClr val="FFC000"/>
                </a:solidFill>
              </a:rPr>
              <a:t>exact </a:t>
            </a:r>
            <a:r>
              <a:rPr lang="en-US" sz="2400" dirty="0">
                <a:solidFill>
                  <a:srgbClr val="FF3399"/>
                </a:solidFill>
              </a:rPr>
              <a:t>science</a:t>
            </a:r>
            <a:r>
              <a:rPr lang="en-US" sz="2400" dirty="0">
                <a:solidFill>
                  <a:srgbClr val="FFFF00"/>
                </a:solidFill>
              </a:rPr>
              <a:t> </a:t>
            </a:r>
            <a:r>
              <a:rPr lang="en-US" sz="2400" dirty="0"/>
              <a:t>and </a:t>
            </a:r>
            <a:r>
              <a:rPr lang="en-US" sz="2400" dirty="0">
                <a:solidFill>
                  <a:srgbClr val="FFC000"/>
                </a:solidFill>
              </a:rPr>
              <a:t>may</a:t>
            </a:r>
            <a:r>
              <a:rPr lang="en-US" sz="2400" dirty="0"/>
              <a:t> contain </a:t>
            </a:r>
            <a:r>
              <a:rPr lang="en-US" sz="2400" dirty="0">
                <a:solidFill>
                  <a:srgbClr val="FF3399"/>
                </a:solidFill>
              </a:rPr>
              <a:t>flaws, </a:t>
            </a:r>
            <a:r>
              <a:rPr lang="en-US" sz="2400" dirty="0"/>
              <a:t>which </a:t>
            </a:r>
            <a:r>
              <a:rPr lang="en-US" sz="2400" dirty="0">
                <a:solidFill>
                  <a:srgbClr val="FFC000"/>
                </a:solidFill>
              </a:rPr>
              <a:t>may</a:t>
            </a:r>
            <a:r>
              <a:rPr lang="en-US" sz="2400" dirty="0">
                <a:solidFill>
                  <a:srgbClr val="FFFF00"/>
                </a:solidFill>
              </a:rPr>
              <a:t> </a:t>
            </a:r>
            <a:r>
              <a:rPr lang="en-US" sz="2400" dirty="0">
                <a:solidFill>
                  <a:srgbClr val="FF3399"/>
                </a:solidFill>
              </a:rPr>
              <a:t>mislead</a:t>
            </a:r>
            <a:r>
              <a:rPr lang="en-US" sz="2400" dirty="0"/>
              <a:t> juries into </a:t>
            </a:r>
            <a:r>
              <a:rPr lang="en-US" sz="2400" dirty="0">
                <a:solidFill>
                  <a:srgbClr val="FF3399"/>
                </a:solidFill>
              </a:rPr>
              <a:t>wrongful</a:t>
            </a:r>
            <a:r>
              <a:rPr lang="en-US" sz="2400" dirty="0"/>
              <a:t> convictions at a later stage in the criminal trial </a:t>
            </a:r>
            <a:r>
              <a:rPr lang="en-US" sz="2400" dirty="0" smtClean="0"/>
              <a:t>process</a:t>
            </a:r>
            <a:r>
              <a:rPr lang="en-US" sz="2400" dirty="0" smtClean="0">
                <a:solidFill>
                  <a:srgbClr val="92D050"/>
                </a:solidFill>
              </a:rPr>
              <a:t>.</a:t>
            </a:r>
            <a:r>
              <a:rPr lang="en-AU" sz="2400" dirty="0">
                <a:solidFill>
                  <a:srgbClr val="92D050"/>
                </a:solidFill>
              </a:rPr>
              <a:t> </a:t>
            </a:r>
            <a:r>
              <a:rPr lang="en-US" sz="2400" dirty="0" smtClean="0">
                <a:solidFill>
                  <a:srgbClr val="92D050"/>
                </a:solidFill>
              </a:rPr>
              <a:t>The </a:t>
            </a:r>
            <a:r>
              <a:rPr lang="en-US" sz="2400" dirty="0">
                <a:solidFill>
                  <a:srgbClr val="92D050"/>
                </a:solidFill>
              </a:rPr>
              <a:t>ABC 7:30 Report </a:t>
            </a:r>
            <a:r>
              <a:rPr lang="en-US" sz="2400" i="1" dirty="0">
                <a:solidFill>
                  <a:srgbClr val="92D050"/>
                </a:solidFill>
              </a:rPr>
              <a:t>CCSI Effect And Its Ability To Mislead Juries </a:t>
            </a:r>
            <a:r>
              <a:rPr lang="en-US" sz="2400" dirty="0">
                <a:solidFill>
                  <a:srgbClr val="92D050"/>
                </a:solidFill>
              </a:rPr>
              <a:t>(2012) </a:t>
            </a:r>
            <a:r>
              <a:rPr lang="en-US" sz="2400" dirty="0"/>
              <a:t>outlines the </a:t>
            </a:r>
            <a:r>
              <a:rPr lang="en-US" sz="2400" dirty="0">
                <a:solidFill>
                  <a:srgbClr val="FF3399"/>
                </a:solidFill>
              </a:rPr>
              <a:t>dangers</a:t>
            </a:r>
            <a:r>
              <a:rPr lang="en-US" sz="2400" dirty="0"/>
              <a:t> of </a:t>
            </a:r>
            <a:r>
              <a:rPr lang="en-US" sz="2400" dirty="0">
                <a:solidFill>
                  <a:srgbClr val="FF3399"/>
                </a:solidFill>
              </a:rPr>
              <a:t>relying</a:t>
            </a:r>
            <a:r>
              <a:rPr lang="en-US" sz="2400" dirty="0"/>
              <a:t> on DNA and forensic evidence in the investigation and prosecution of a criminal offence.  The report </a:t>
            </a:r>
            <a:r>
              <a:rPr lang="en-US" sz="2400" dirty="0">
                <a:solidFill>
                  <a:srgbClr val="FFC000"/>
                </a:solidFill>
              </a:rPr>
              <a:t>further</a:t>
            </a:r>
            <a:r>
              <a:rPr lang="en-US" sz="2400" dirty="0">
                <a:solidFill>
                  <a:srgbClr val="FFFF00"/>
                </a:solidFill>
              </a:rPr>
              <a:t> </a:t>
            </a:r>
            <a:r>
              <a:rPr lang="en-US" sz="2400" dirty="0">
                <a:solidFill>
                  <a:srgbClr val="FF3399"/>
                </a:solidFill>
              </a:rPr>
              <a:t>highlights</a:t>
            </a:r>
            <a:r>
              <a:rPr lang="en-US" sz="2400" dirty="0"/>
              <a:t> the dangers of </a:t>
            </a:r>
            <a:r>
              <a:rPr lang="en-US" sz="2400" dirty="0">
                <a:solidFill>
                  <a:srgbClr val="FF3399"/>
                </a:solidFill>
              </a:rPr>
              <a:t>wrongful</a:t>
            </a:r>
            <a:r>
              <a:rPr lang="en-US" sz="2400" dirty="0"/>
              <a:t> conviction that occurs through the </a:t>
            </a:r>
            <a:r>
              <a:rPr lang="en-US" sz="2400" dirty="0">
                <a:solidFill>
                  <a:srgbClr val="FF3399"/>
                </a:solidFill>
              </a:rPr>
              <a:t>failure</a:t>
            </a:r>
            <a:r>
              <a:rPr lang="en-US" sz="2400" dirty="0"/>
              <a:t> of crimes legislation </a:t>
            </a:r>
            <a:r>
              <a:rPr lang="en-US" sz="2400" dirty="0">
                <a:solidFill>
                  <a:srgbClr val="FF3399"/>
                </a:solidFill>
              </a:rPr>
              <a:t>to be reformed </a:t>
            </a:r>
            <a:r>
              <a:rPr lang="en-US" sz="2400" dirty="0"/>
              <a:t>to require correlating evidence in criminal trials where DNA is used as its </a:t>
            </a:r>
            <a:r>
              <a:rPr lang="en-US" sz="2400" dirty="0">
                <a:solidFill>
                  <a:srgbClr val="FFC000"/>
                </a:solidFill>
              </a:rPr>
              <a:t>main source </a:t>
            </a:r>
            <a:r>
              <a:rPr lang="en-US" sz="2400" dirty="0"/>
              <a:t>of evidence.  This </a:t>
            </a:r>
            <a:r>
              <a:rPr lang="en-US" sz="2400" dirty="0">
                <a:solidFill>
                  <a:srgbClr val="FF3399"/>
                </a:solidFill>
              </a:rPr>
              <a:t>danger</a:t>
            </a:r>
            <a:r>
              <a:rPr lang="en-US" sz="2400" dirty="0"/>
              <a:t> has been realised in a number of cases such as the </a:t>
            </a:r>
            <a:r>
              <a:rPr lang="en-US" sz="2400" dirty="0">
                <a:solidFill>
                  <a:srgbClr val="92D050"/>
                </a:solidFill>
              </a:rPr>
              <a:t>Patrick Warnly Case (2006) and the Gordon Wood </a:t>
            </a:r>
            <a:r>
              <a:rPr lang="en-US" sz="2400" dirty="0" smtClean="0">
                <a:solidFill>
                  <a:srgbClr val="92D050"/>
                </a:solidFill>
              </a:rPr>
              <a:t>Case</a:t>
            </a:r>
            <a:endParaRPr lang="en-AU" sz="2400" dirty="0">
              <a:solidFill>
                <a:srgbClr val="92D050"/>
              </a:solidFill>
            </a:endParaRPr>
          </a:p>
        </p:txBody>
      </p:sp>
    </p:spTree>
    <p:extLst>
      <p:ext uri="{BB962C8B-B14F-4D97-AF65-F5344CB8AC3E}">
        <p14:creationId xmlns:p14="http://schemas.microsoft.com/office/powerpoint/2010/main" val="192777027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4400" dirty="0"/>
              <a:t>Comparison of Papers</a:t>
            </a:r>
            <a:endParaRPr lang="en-AU" dirty="0"/>
          </a:p>
        </p:txBody>
      </p:sp>
      <p:pic>
        <p:nvPicPr>
          <p:cNvPr id="4" name="Content Placeholder 3"/>
          <p:cNvPicPr>
            <a:picLocks noGrp="1" noChangeAspect="1"/>
          </p:cNvPicPr>
          <p:nvPr>
            <p:ph idx="1"/>
          </p:nvPr>
        </p:nvPicPr>
        <p:blipFill>
          <a:blip r:embed="rId2"/>
          <a:stretch>
            <a:fillRect/>
          </a:stretch>
        </p:blipFill>
        <p:spPr>
          <a:xfrm>
            <a:off x="646111" y="1588707"/>
            <a:ext cx="5102484" cy="3241200"/>
          </a:xfrm>
          <a:prstGeom prst="rect">
            <a:avLst/>
          </a:prstGeom>
        </p:spPr>
      </p:pic>
      <p:sp>
        <p:nvSpPr>
          <p:cNvPr id="5" name="Rectangle 4"/>
          <p:cNvSpPr/>
          <p:nvPr/>
        </p:nvSpPr>
        <p:spPr>
          <a:xfrm>
            <a:off x="6072554" y="1461476"/>
            <a:ext cx="5384799" cy="4985980"/>
          </a:xfrm>
          <a:prstGeom prst="rect">
            <a:avLst/>
          </a:prstGeom>
        </p:spPr>
        <p:txBody>
          <a:bodyPr wrap="square">
            <a:spAutoFit/>
          </a:bodyPr>
          <a:lstStyle/>
          <a:p>
            <a:pPr>
              <a:spcBef>
                <a:spcPts val="1800"/>
              </a:spcBef>
            </a:pPr>
            <a:r>
              <a:rPr lang="en-AU" sz="2400" dirty="0"/>
              <a:t>There  appears to be, overall, not only a significantly higher density of appraisal in the better texts but also the quality of that appraisal is different  in two primary aspects. </a:t>
            </a:r>
          </a:p>
          <a:p>
            <a:pPr>
              <a:spcBef>
                <a:spcPts val="1800"/>
              </a:spcBef>
            </a:pPr>
            <a:r>
              <a:rPr lang="en-AU" sz="2400" dirty="0"/>
              <a:t>The first is the subtlety and the variety of appraisal resources utilised in the text. </a:t>
            </a:r>
          </a:p>
          <a:p>
            <a:pPr>
              <a:spcBef>
                <a:spcPts val="1800"/>
              </a:spcBef>
            </a:pPr>
            <a:r>
              <a:rPr lang="en-AU" sz="2400" dirty="0"/>
              <a:t>The second is the balance between evaluative comment and factual detail worthy of evaluative comment.</a:t>
            </a:r>
          </a:p>
        </p:txBody>
      </p:sp>
    </p:spTree>
    <p:extLst>
      <p:ext uri="{BB962C8B-B14F-4D97-AF65-F5344CB8AC3E}">
        <p14:creationId xmlns:p14="http://schemas.microsoft.com/office/powerpoint/2010/main" val="223749800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311" y="207264"/>
            <a:ext cx="10303597" cy="6378263"/>
          </a:xfrm>
        </p:spPr>
        <p:txBody>
          <a:bodyPr>
            <a:normAutofit fontScale="85000" lnSpcReduction="10000"/>
          </a:bodyPr>
          <a:lstStyle/>
          <a:p>
            <a:pPr marL="0" indent="0">
              <a:lnSpc>
                <a:spcPct val="120000"/>
              </a:lnSpc>
              <a:buNone/>
            </a:pPr>
            <a:r>
              <a:rPr lang="en-AU" b="1" i="1" dirty="0" smtClean="0"/>
              <a:t>3 mark response</a:t>
            </a:r>
          </a:p>
          <a:p>
            <a:pPr marL="0" indent="0">
              <a:lnSpc>
                <a:spcPct val="120000"/>
              </a:lnSpc>
              <a:buNone/>
            </a:pPr>
            <a:r>
              <a:rPr lang="en-AU" b="1" i="1" dirty="0" smtClean="0"/>
              <a:t>To </a:t>
            </a:r>
            <a:r>
              <a:rPr lang="en-AU" b="1" i="1" dirty="0"/>
              <a:t>what extent are courts the only means of achieving justice within the criminal justice system?</a:t>
            </a:r>
            <a:endParaRPr lang="en-AU" i="1" dirty="0"/>
          </a:p>
          <a:p>
            <a:pPr marL="0" indent="0">
              <a:lnSpc>
                <a:spcPct val="120000"/>
              </a:lnSpc>
              <a:buNone/>
            </a:pPr>
            <a:r>
              <a:rPr lang="en-US" i="1" dirty="0" smtClean="0"/>
              <a:t>Achieving </a:t>
            </a:r>
            <a:r>
              <a:rPr lang="en-US" i="1" dirty="0"/>
              <a:t>justice within the criminal justice system in court is </a:t>
            </a:r>
            <a:r>
              <a:rPr lang="en-US" i="1" dirty="0">
                <a:solidFill>
                  <a:srgbClr val="FFC000"/>
                </a:solidFill>
              </a:rPr>
              <a:t>only</a:t>
            </a:r>
            <a:r>
              <a:rPr lang="en-US" i="1" dirty="0"/>
              <a:t> </a:t>
            </a:r>
            <a:r>
              <a:rPr lang="en-US" i="1" dirty="0">
                <a:solidFill>
                  <a:srgbClr val="FF3399"/>
                </a:solidFill>
              </a:rPr>
              <a:t>to a certain extent</a:t>
            </a:r>
            <a:r>
              <a:rPr lang="en-US" i="1" dirty="0"/>
              <a:t>.  In court justice is served and sentencing is pleaded to those who committed a crime and must now do time</a:t>
            </a:r>
            <a:r>
              <a:rPr lang="en-US" i="1" dirty="0" smtClean="0"/>
              <a:t>.</a:t>
            </a:r>
            <a:endParaRPr lang="en-AU" i="1" dirty="0"/>
          </a:p>
          <a:p>
            <a:pPr marL="0" indent="0">
              <a:lnSpc>
                <a:spcPct val="120000"/>
              </a:lnSpc>
              <a:buNone/>
            </a:pPr>
            <a:r>
              <a:rPr lang="en-US" i="1" dirty="0"/>
              <a:t>Courts aren’t the only means of achieving justice, the majority of justice is within the court room but problems can be dealt with out of the court room and personally.  For a court room to grant justice the judge and the jury observe a case and then come to a decision that will punish the offender (depending on the case) which then grants justice to the victim.  In a court case the judge and jury achieve justice by observing both sides of the case and what crimes were committed and make a decision based on the crime.  </a:t>
            </a:r>
            <a:r>
              <a:rPr lang="en-US" i="1" dirty="0">
                <a:solidFill>
                  <a:srgbClr val="FF3399"/>
                </a:solidFill>
              </a:rPr>
              <a:t>Justice is granted </a:t>
            </a:r>
            <a:r>
              <a:rPr lang="en-US" i="1" dirty="0"/>
              <a:t>to the victim majority of the time when the offender gets sentenced or is pressed with charges.  </a:t>
            </a:r>
            <a:r>
              <a:rPr lang="en-US" i="1" dirty="0">
                <a:solidFill>
                  <a:srgbClr val="FF3399"/>
                </a:solidFill>
              </a:rPr>
              <a:t>Justice is achieved </a:t>
            </a:r>
            <a:r>
              <a:rPr lang="en-US" i="1" dirty="0"/>
              <a:t>when people who have committed crimes are sentenced/charged and people can </a:t>
            </a:r>
            <a:r>
              <a:rPr lang="en-US" i="1" dirty="0">
                <a:solidFill>
                  <a:srgbClr val="FF3399"/>
                </a:solidFill>
              </a:rPr>
              <a:t>feel safer </a:t>
            </a:r>
            <a:r>
              <a:rPr lang="en-US" i="1" dirty="0"/>
              <a:t>knowing something has been done.  The court </a:t>
            </a:r>
            <a:r>
              <a:rPr lang="en-US" i="1" dirty="0">
                <a:solidFill>
                  <a:srgbClr val="FF3399"/>
                </a:solidFill>
              </a:rPr>
              <a:t>achieves justice</a:t>
            </a:r>
            <a:r>
              <a:rPr lang="en-US" i="1" dirty="0"/>
              <a:t> by making the world </a:t>
            </a:r>
            <a:r>
              <a:rPr lang="en-US" i="1" dirty="0">
                <a:solidFill>
                  <a:srgbClr val="FF3399"/>
                </a:solidFill>
              </a:rPr>
              <a:t>a better place and more safe for citizens.  </a:t>
            </a:r>
            <a:r>
              <a:rPr lang="en-US" i="1" dirty="0"/>
              <a:t>When crimes are committed e.g. speeding, robbery, murder, manslaughter, abuse and many more the court sentences the offenders to </a:t>
            </a:r>
            <a:r>
              <a:rPr lang="en-US" i="1" dirty="0">
                <a:solidFill>
                  <a:srgbClr val="FF3399"/>
                </a:solidFill>
              </a:rPr>
              <a:t>achieve justice </a:t>
            </a:r>
            <a:r>
              <a:rPr lang="en-US" i="1" dirty="0"/>
              <a:t>to the rest of the citizens who want to live a safe life and feel safe in their own town</a:t>
            </a:r>
            <a:r>
              <a:rPr lang="en-US" i="1" dirty="0" smtClean="0"/>
              <a:t>.</a:t>
            </a:r>
            <a:endParaRPr lang="en-AU" i="1" dirty="0"/>
          </a:p>
          <a:p>
            <a:pPr marL="0" indent="0">
              <a:lnSpc>
                <a:spcPct val="120000"/>
              </a:lnSpc>
              <a:buNone/>
            </a:pPr>
            <a:r>
              <a:rPr lang="en-US" i="1" dirty="0"/>
              <a:t>The jury also bases their decision on justice and what is </a:t>
            </a:r>
            <a:r>
              <a:rPr lang="en-US" i="1" dirty="0">
                <a:solidFill>
                  <a:srgbClr val="FF3399"/>
                </a:solidFill>
              </a:rPr>
              <a:t>right</a:t>
            </a:r>
            <a:r>
              <a:rPr lang="en-US" i="1" dirty="0"/>
              <a:t> and what is </a:t>
            </a:r>
            <a:r>
              <a:rPr lang="en-US" i="1" dirty="0">
                <a:solidFill>
                  <a:srgbClr val="FF3399"/>
                </a:solidFill>
              </a:rPr>
              <a:t>wrong</a:t>
            </a:r>
            <a:r>
              <a:rPr lang="en-US" i="1" dirty="0"/>
              <a:t>.  When the jury is </a:t>
            </a:r>
            <a:r>
              <a:rPr lang="en-US" i="1" dirty="0">
                <a:solidFill>
                  <a:srgbClr val="FF3399"/>
                </a:solidFill>
              </a:rPr>
              <a:t>achieving justice </a:t>
            </a:r>
            <a:r>
              <a:rPr lang="en-US" i="1" dirty="0"/>
              <a:t>in the court room they look at the case and if a law is </a:t>
            </a:r>
            <a:r>
              <a:rPr lang="en-US" i="1" dirty="0">
                <a:solidFill>
                  <a:srgbClr val="FF3399"/>
                </a:solidFill>
              </a:rPr>
              <a:t>broken</a:t>
            </a:r>
            <a:r>
              <a:rPr lang="en-US" i="1" dirty="0"/>
              <a:t> they </a:t>
            </a:r>
            <a:r>
              <a:rPr lang="en-US" i="1" dirty="0">
                <a:solidFill>
                  <a:srgbClr val="FF3399"/>
                </a:solidFill>
              </a:rPr>
              <a:t>deliver justice</a:t>
            </a:r>
            <a:r>
              <a:rPr lang="en-US" i="1" dirty="0"/>
              <a:t> by coming to an </a:t>
            </a:r>
            <a:r>
              <a:rPr lang="en-US" i="1" dirty="0">
                <a:solidFill>
                  <a:srgbClr val="FF3399"/>
                </a:solidFill>
              </a:rPr>
              <a:t>agreement</a:t>
            </a:r>
            <a:r>
              <a:rPr lang="en-US" i="1" dirty="0"/>
              <a:t> that he/she is guilty</a:t>
            </a:r>
            <a:r>
              <a:rPr lang="en-US" i="1" dirty="0" smtClean="0"/>
              <a:t>.</a:t>
            </a:r>
            <a:endParaRPr lang="en-AU" i="1" dirty="0"/>
          </a:p>
        </p:txBody>
      </p:sp>
    </p:spTree>
    <p:extLst>
      <p:ext uri="{BB962C8B-B14F-4D97-AF65-F5344CB8AC3E}">
        <p14:creationId xmlns:p14="http://schemas.microsoft.com/office/powerpoint/2010/main" val="68776322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idx="1"/>
          </p:nvPr>
        </p:nvSpPr>
        <p:spPr>
          <a:xfrm>
            <a:off x="621793" y="622300"/>
            <a:ext cx="11045952" cy="5985764"/>
          </a:xfrm>
        </p:spPr>
        <p:txBody>
          <a:bodyPr>
            <a:normAutofit fontScale="85000" lnSpcReduction="10000"/>
          </a:bodyPr>
          <a:lstStyle/>
          <a:p>
            <a:pPr marL="0" indent="0">
              <a:buNone/>
            </a:pPr>
            <a:r>
              <a:rPr lang="en-AU" b="1" dirty="0"/>
              <a:t>BOS Scripts 2010 Question 19a No.47   (5 marks</a:t>
            </a:r>
            <a:r>
              <a:rPr lang="en-AU" b="1" dirty="0" smtClean="0"/>
              <a:t>)</a:t>
            </a:r>
            <a:r>
              <a:rPr lang="en-AU" b="1" dirty="0"/>
              <a:t> </a:t>
            </a:r>
            <a:endParaRPr lang="en-AU" dirty="0"/>
          </a:p>
          <a:p>
            <a:pPr marL="0" indent="0">
              <a:buNone/>
            </a:pPr>
            <a:r>
              <a:rPr lang="en-AU" dirty="0"/>
              <a:t>Changes to family law are an </a:t>
            </a:r>
            <a:r>
              <a:rPr lang="en-AU" dirty="0">
                <a:solidFill>
                  <a:schemeClr val="accent1">
                    <a:lumMod val="60000"/>
                    <a:lumOff val="40000"/>
                  </a:schemeClr>
                </a:solidFill>
              </a:rPr>
              <a:t>improvement</a:t>
            </a:r>
            <a:r>
              <a:rPr lang="en-AU" dirty="0"/>
              <a:t> on previous laws, as previous laws state that the male of the family would be the bread winner for his family and the mother not working, as her job would be to take care and raise the children.  In the case of a divorce, the woman was not entitled to a thing in the marriage and the husband was.  Although due to </a:t>
            </a:r>
            <a:r>
              <a:rPr lang="en-AU" dirty="0">
                <a:solidFill>
                  <a:schemeClr val="accent1">
                    <a:lumMod val="60000"/>
                    <a:lumOff val="40000"/>
                  </a:schemeClr>
                </a:solidFill>
              </a:rPr>
              <a:t>improvements</a:t>
            </a:r>
            <a:r>
              <a:rPr lang="en-AU" dirty="0"/>
              <a:t> within family law, it states that the husband and wife in a divorce situation are both </a:t>
            </a:r>
            <a:r>
              <a:rPr lang="en-AU" dirty="0">
                <a:solidFill>
                  <a:schemeClr val="accent1">
                    <a:lumMod val="60000"/>
                    <a:lumOff val="40000"/>
                  </a:schemeClr>
                </a:solidFill>
              </a:rPr>
              <a:t>entitled to a fair share </a:t>
            </a:r>
            <a:r>
              <a:rPr lang="en-AU" dirty="0"/>
              <a:t>of their conjoined assets.  If they are unable to divide the assets evenly and </a:t>
            </a:r>
            <a:r>
              <a:rPr lang="en-AU" dirty="0">
                <a:solidFill>
                  <a:schemeClr val="accent1">
                    <a:lumMod val="60000"/>
                    <a:lumOff val="40000"/>
                  </a:schemeClr>
                </a:solidFill>
              </a:rPr>
              <a:t>fairly</a:t>
            </a:r>
            <a:r>
              <a:rPr lang="en-AU" dirty="0"/>
              <a:t> they can take their case to court for the judge to resolve.  With the judge then summing up all assets such as cars, properties, shares, animals, etc.  Then dividing it all equally with usually having to sell all properties and cars and divide the money so they both get their fair share of entitlements</a:t>
            </a:r>
            <a:r>
              <a:rPr lang="en-AU" dirty="0" smtClean="0"/>
              <a:t>.</a:t>
            </a:r>
            <a:endParaRPr lang="en-AU" dirty="0"/>
          </a:p>
          <a:p>
            <a:pPr marL="0" indent="0">
              <a:buNone/>
            </a:pPr>
            <a:r>
              <a:rPr lang="en-AU" dirty="0"/>
              <a:t>Family law changes have also been </a:t>
            </a:r>
            <a:r>
              <a:rPr lang="en-AU" dirty="0">
                <a:solidFill>
                  <a:schemeClr val="accent1">
                    <a:lumMod val="60000"/>
                    <a:lumOff val="40000"/>
                  </a:schemeClr>
                </a:solidFill>
              </a:rPr>
              <a:t>improved</a:t>
            </a:r>
            <a:r>
              <a:rPr lang="en-AU" dirty="0"/>
              <a:t> on previous laws in the category of which parent is to be the stay at home parent with the children while the other parent works.  As previous laws state that women are </a:t>
            </a:r>
            <a:r>
              <a:rPr lang="en-AU" dirty="0">
                <a:solidFill>
                  <a:schemeClr val="accent1">
                    <a:lumMod val="60000"/>
                    <a:lumOff val="40000"/>
                  </a:schemeClr>
                </a:solidFill>
              </a:rPr>
              <a:t>entitled to maternity leave </a:t>
            </a:r>
            <a:r>
              <a:rPr lang="en-AU" dirty="0"/>
              <a:t>with their job being secure for their return, they just lost their job, leading most women to not return to working at all.  The </a:t>
            </a:r>
            <a:r>
              <a:rPr lang="en-AU" dirty="0">
                <a:solidFill>
                  <a:schemeClr val="accent1">
                    <a:lumMod val="60000"/>
                    <a:lumOff val="40000"/>
                  </a:schemeClr>
                </a:solidFill>
              </a:rPr>
              <a:t>improved family law </a:t>
            </a:r>
            <a:r>
              <a:rPr lang="en-AU" dirty="0"/>
              <a:t>states that women are entitled to maternity leave with their job still being available for them to return to</a:t>
            </a:r>
            <a:r>
              <a:rPr lang="en-AU" dirty="0" smtClean="0"/>
              <a:t>.</a:t>
            </a:r>
            <a:r>
              <a:rPr lang="en-AU" dirty="0"/>
              <a:t> </a:t>
            </a:r>
          </a:p>
          <a:p>
            <a:pPr marL="0" indent="0">
              <a:buNone/>
            </a:pPr>
            <a:r>
              <a:rPr lang="en-AU" dirty="0"/>
              <a:t>Family law also states that fathers are entitled to paternity leave of two weeks once the baby is born and also long term, if the father is the stay at home parent within the relationship.  This being </a:t>
            </a:r>
            <a:r>
              <a:rPr lang="en-AU" dirty="0">
                <a:solidFill>
                  <a:schemeClr val="accent1">
                    <a:lumMod val="60000"/>
                    <a:lumOff val="40000"/>
                  </a:schemeClr>
                </a:solidFill>
              </a:rPr>
              <a:t>a great improvement</a:t>
            </a:r>
            <a:r>
              <a:rPr lang="en-AU" dirty="0"/>
              <a:t>. as it allows couples to be able to choose the best option for their particular family.  For example, the wife may have a higher paying job which results in the family being more financially stable if the mother returns to work and the father is the primary carer</a:t>
            </a:r>
            <a:r>
              <a:rPr lang="en-AU" dirty="0" smtClean="0"/>
              <a:t>.</a:t>
            </a:r>
            <a:endParaRPr lang="en-AU" dirty="0"/>
          </a:p>
          <a:p>
            <a:pPr marL="0" indent="0">
              <a:buNone/>
            </a:pPr>
            <a:r>
              <a:rPr lang="en-AU" dirty="0"/>
              <a:t>Changes to family law are </a:t>
            </a:r>
            <a:r>
              <a:rPr lang="en-AU" dirty="0">
                <a:solidFill>
                  <a:srgbClr val="FFC000"/>
                </a:solidFill>
              </a:rPr>
              <a:t>definitely</a:t>
            </a:r>
            <a:r>
              <a:rPr lang="en-AU" dirty="0">
                <a:solidFill>
                  <a:schemeClr val="accent1">
                    <a:lumMod val="60000"/>
                    <a:lumOff val="40000"/>
                  </a:schemeClr>
                </a:solidFill>
              </a:rPr>
              <a:t> an improvement </a:t>
            </a:r>
            <a:r>
              <a:rPr lang="en-AU" dirty="0"/>
              <a:t>on previous law as current family law allows each individual family to have all their financial needs met through their choices.  As well as fair dividing of goods due to divorce.</a:t>
            </a:r>
          </a:p>
          <a:p>
            <a:endParaRPr lang="en-AU" dirty="0"/>
          </a:p>
        </p:txBody>
      </p:sp>
    </p:spTree>
    <p:extLst>
      <p:ext uri="{BB962C8B-B14F-4D97-AF65-F5344CB8AC3E}">
        <p14:creationId xmlns:p14="http://schemas.microsoft.com/office/powerpoint/2010/main" val="187701895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6305"/>
            <a:ext cx="8825658" cy="1121663"/>
          </a:xfrm>
        </p:spPr>
        <p:txBody>
          <a:bodyPr/>
          <a:lstStyle/>
          <a:p>
            <a:pPr algn="ctr"/>
            <a:r>
              <a:rPr lang="en-AU" sz="5400" dirty="0" smtClean="0">
                <a:latin typeface="Baskerville Old Face" panose="02020602080505020303" pitchFamily="18" charset="0"/>
              </a:rPr>
              <a:t>Legal Studies Association </a:t>
            </a:r>
            <a:endParaRPr lang="en-AU" sz="6000" dirty="0">
              <a:latin typeface="Baskerville Old Face" panose="02020602080505020303" pitchFamily="18" charset="0"/>
            </a:endParaRPr>
          </a:p>
        </p:txBody>
      </p:sp>
      <p:sp>
        <p:nvSpPr>
          <p:cNvPr id="3" name="Subtitle 2"/>
          <p:cNvSpPr>
            <a:spLocks noGrp="1"/>
          </p:cNvSpPr>
          <p:nvPr>
            <p:ph type="subTitle" idx="1"/>
          </p:nvPr>
        </p:nvSpPr>
        <p:spPr>
          <a:xfrm>
            <a:off x="475488" y="2621280"/>
            <a:ext cx="10972799" cy="3755136"/>
          </a:xfrm>
        </p:spPr>
        <p:txBody>
          <a:bodyPr>
            <a:normAutofit lnSpcReduction="10000"/>
          </a:bodyPr>
          <a:lstStyle/>
          <a:p>
            <a:pPr algn="ctr"/>
            <a:r>
              <a:rPr lang="en-AU" sz="6000" i="1" dirty="0" smtClean="0">
                <a:solidFill>
                  <a:schemeClr val="tx1"/>
                </a:solidFill>
              </a:rPr>
              <a:t>Literacy </a:t>
            </a:r>
            <a:r>
              <a:rPr lang="en-AU" sz="6000" i="1" dirty="0">
                <a:solidFill>
                  <a:schemeClr val="tx1"/>
                </a:solidFill>
              </a:rPr>
              <a:t>in Legal Studies: </a:t>
            </a:r>
            <a:endParaRPr lang="en-AU" sz="6000" i="1" dirty="0" smtClean="0">
              <a:solidFill>
                <a:schemeClr val="tx1"/>
              </a:solidFill>
            </a:endParaRPr>
          </a:p>
          <a:p>
            <a:pPr algn="ctr"/>
            <a:r>
              <a:rPr lang="en-AU" sz="6000" i="1" dirty="0" smtClean="0">
                <a:solidFill>
                  <a:schemeClr val="tx1"/>
                </a:solidFill>
              </a:rPr>
              <a:t>Writing </a:t>
            </a:r>
            <a:r>
              <a:rPr lang="en-AU" sz="6000" i="1" dirty="0">
                <a:solidFill>
                  <a:schemeClr val="tx1"/>
                </a:solidFill>
              </a:rPr>
              <a:t>Evaluation Essays </a:t>
            </a:r>
            <a:endParaRPr lang="en-AU" sz="6000" i="1" dirty="0" smtClean="0">
              <a:solidFill>
                <a:schemeClr val="tx1"/>
              </a:solidFill>
            </a:endParaRPr>
          </a:p>
          <a:p>
            <a:endParaRPr lang="en-AU" sz="4800" i="1" dirty="0">
              <a:solidFill>
                <a:schemeClr val="tx1"/>
              </a:solidFill>
            </a:endParaRPr>
          </a:p>
          <a:p>
            <a:pPr algn="r"/>
            <a:r>
              <a:rPr lang="en-AU" i="1" dirty="0" smtClean="0">
                <a:solidFill>
                  <a:schemeClr val="tx1"/>
                </a:solidFill>
              </a:rPr>
              <a:t> </a:t>
            </a:r>
            <a:r>
              <a:rPr lang="en-AU" sz="2400" i="1" dirty="0">
                <a:solidFill>
                  <a:schemeClr val="tx1"/>
                </a:solidFill>
              </a:rPr>
              <a:t>Jennifer Kompara-Tosio, </a:t>
            </a:r>
            <a:endParaRPr lang="en-AU" sz="2400" i="1" dirty="0" smtClean="0">
              <a:solidFill>
                <a:schemeClr val="tx1"/>
              </a:solidFill>
            </a:endParaRPr>
          </a:p>
          <a:p>
            <a:pPr algn="r"/>
            <a:r>
              <a:rPr lang="en-AU" sz="2400" i="1" dirty="0" smtClean="0">
                <a:solidFill>
                  <a:schemeClr val="tx1"/>
                </a:solidFill>
              </a:rPr>
              <a:t>St </a:t>
            </a:r>
            <a:r>
              <a:rPr lang="en-AU" sz="2400" i="1" dirty="0">
                <a:solidFill>
                  <a:schemeClr val="tx1"/>
                </a:solidFill>
              </a:rPr>
              <a:t>Clare’s High School Taree</a:t>
            </a:r>
            <a:endParaRPr lang="en-AU" sz="2400" dirty="0">
              <a:solidFill>
                <a:schemeClr val="tx1"/>
              </a:solidFill>
            </a:endParaRPr>
          </a:p>
        </p:txBody>
      </p:sp>
    </p:spTree>
    <p:extLst>
      <p:ext uri="{BB962C8B-B14F-4D97-AF65-F5344CB8AC3E}">
        <p14:creationId xmlns:p14="http://schemas.microsoft.com/office/powerpoint/2010/main" val="69049055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5 mark response</a:t>
            </a:r>
            <a:endParaRPr lang="en-AU" dirty="0"/>
          </a:p>
        </p:txBody>
      </p:sp>
      <p:sp>
        <p:nvSpPr>
          <p:cNvPr id="3" name="Content Placeholder 2"/>
          <p:cNvSpPr>
            <a:spLocks noGrp="1"/>
          </p:cNvSpPr>
          <p:nvPr>
            <p:ph idx="1"/>
          </p:nvPr>
        </p:nvSpPr>
        <p:spPr/>
        <p:txBody>
          <a:bodyPr/>
          <a:lstStyle/>
          <a:p>
            <a:pPr>
              <a:spcBef>
                <a:spcPts val="2400"/>
              </a:spcBef>
            </a:pPr>
            <a:r>
              <a:rPr lang="en-AU" sz="3200" dirty="0" smtClean="0"/>
              <a:t>No engagement</a:t>
            </a:r>
          </a:p>
          <a:p>
            <a:pPr>
              <a:spcBef>
                <a:spcPts val="2400"/>
              </a:spcBef>
            </a:pPr>
            <a:r>
              <a:rPr lang="en-AU" sz="3200" dirty="0" smtClean="0"/>
              <a:t>Not a lot of attitude and very repetitive </a:t>
            </a:r>
          </a:p>
          <a:p>
            <a:pPr>
              <a:spcBef>
                <a:spcPts val="2400"/>
              </a:spcBef>
            </a:pPr>
            <a:r>
              <a:rPr lang="en-AU" sz="3200" dirty="0" smtClean="0">
                <a:solidFill>
                  <a:schemeClr val="accent1">
                    <a:lumMod val="60000"/>
                    <a:lumOff val="40000"/>
                  </a:schemeClr>
                </a:solidFill>
              </a:rPr>
              <a:t>Improvement, improvements, improved, </a:t>
            </a:r>
            <a:r>
              <a:rPr lang="en-AU" sz="3200" dirty="0">
                <a:solidFill>
                  <a:schemeClr val="accent1">
                    <a:lumMod val="60000"/>
                    <a:lumOff val="40000"/>
                  </a:schemeClr>
                </a:solidFill>
              </a:rPr>
              <a:t>improved family </a:t>
            </a:r>
            <a:r>
              <a:rPr lang="en-AU" sz="3200" dirty="0" smtClean="0">
                <a:solidFill>
                  <a:schemeClr val="accent1">
                    <a:lumMod val="60000"/>
                    <a:lumOff val="40000"/>
                  </a:schemeClr>
                </a:solidFill>
              </a:rPr>
              <a:t>law, </a:t>
            </a:r>
            <a:r>
              <a:rPr lang="en-AU" sz="3200" dirty="0">
                <a:solidFill>
                  <a:schemeClr val="accent1">
                    <a:lumMod val="60000"/>
                    <a:lumOff val="40000"/>
                  </a:schemeClr>
                </a:solidFill>
              </a:rPr>
              <a:t>a great </a:t>
            </a:r>
            <a:r>
              <a:rPr lang="en-AU" sz="3200" dirty="0" smtClean="0">
                <a:solidFill>
                  <a:schemeClr val="accent1">
                    <a:lumMod val="60000"/>
                    <a:lumOff val="40000"/>
                  </a:schemeClr>
                </a:solidFill>
              </a:rPr>
              <a:t>improvement, </a:t>
            </a:r>
            <a:r>
              <a:rPr lang="en-AU" sz="3200" dirty="0">
                <a:solidFill>
                  <a:srgbClr val="FFC000"/>
                </a:solidFill>
              </a:rPr>
              <a:t>definitely</a:t>
            </a:r>
            <a:r>
              <a:rPr lang="en-AU" sz="3200" dirty="0">
                <a:solidFill>
                  <a:schemeClr val="accent1">
                    <a:lumMod val="60000"/>
                    <a:lumOff val="40000"/>
                  </a:schemeClr>
                </a:solidFill>
              </a:rPr>
              <a:t> an improvement </a:t>
            </a:r>
            <a:endParaRPr lang="en-AU" sz="3200" dirty="0" smtClean="0"/>
          </a:p>
          <a:p>
            <a:pPr>
              <a:spcBef>
                <a:spcPts val="2400"/>
              </a:spcBef>
            </a:pPr>
            <a:r>
              <a:rPr lang="en-AU" sz="3200" dirty="0" smtClean="0"/>
              <a:t>One example of graduation</a:t>
            </a:r>
          </a:p>
          <a:p>
            <a:pPr marL="0" indent="0">
              <a:buNone/>
            </a:pPr>
            <a:endParaRPr lang="en-AU" dirty="0"/>
          </a:p>
        </p:txBody>
      </p:sp>
    </p:spTree>
    <p:extLst>
      <p:ext uri="{BB962C8B-B14F-4D97-AF65-F5344CB8AC3E}">
        <p14:creationId xmlns:p14="http://schemas.microsoft.com/office/powerpoint/2010/main" val="139012732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296986"/>
            <a:ext cx="9404723" cy="859692"/>
          </a:xfrm>
        </p:spPr>
        <p:txBody>
          <a:bodyPr/>
          <a:lstStyle/>
          <a:p>
            <a:pPr algn="ctr"/>
            <a:r>
              <a:rPr lang="en-AU" dirty="0"/>
              <a:t>5 mark </a:t>
            </a:r>
            <a:r>
              <a:rPr lang="en-AU" dirty="0" smtClean="0"/>
              <a:t>response</a:t>
            </a:r>
            <a:endParaRPr lang="en-AU" dirty="0"/>
          </a:p>
        </p:txBody>
      </p:sp>
      <p:sp>
        <p:nvSpPr>
          <p:cNvPr id="3" name="Content Placeholder 2"/>
          <p:cNvSpPr>
            <a:spLocks noGrp="1"/>
          </p:cNvSpPr>
          <p:nvPr>
            <p:ph idx="1"/>
          </p:nvPr>
        </p:nvSpPr>
        <p:spPr>
          <a:xfrm>
            <a:off x="1103312" y="1060704"/>
            <a:ext cx="9808528" cy="5522976"/>
          </a:xfrm>
        </p:spPr>
        <p:txBody>
          <a:bodyPr>
            <a:normAutofit/>
          </a:bodyPr>
          <a:lstStyle/>
          <a:p>
            <a:pPr marL="0" lvl="0" indent="0">
              <a:buNone/>
            </a:pPr>
            <a:r>
              <a:rPr lang="en-AU" sz="2800" dirty="0" smtClean="0"/>
              <a:t>However </a:t>
            </a:r>
            <a:r>
              <a:rPr lang="en-AU" sz="2800" dirty="0"/>
              <a:t>this act </a:t>
            </a:r>
            <a:r>
              <a:rPr lang="en-AU" sz="2800" dirty="0">
                <a:solidFill>
                  <a:schemeClr val="accent1">
                    <a:lumMod val="60000"/>
                    <a:lumOff val="40000"/>
                  </a:schemeClr>
                </a:solidFill>
              </a:rPr>
              <a:t>did not help </a:t>
            </a:r>
            <a:r>
              <a:rPr lang="en-AU" sz="2800" dirty="0"/>
              <a:t>the non-nuclear families </a:t>
            </a:r>
            <a:r>
              <a:rPr lang="en-AU" sz="2800" dirty="0">
                <a:solidFill>
                  <a:srgbClr val="FF0000"/>
                </a:solidFill>
              </a:rPr>
              <a:t>but rather </a:t>
            </a:r>
            <a:r>
              <a:rPr lang="en-AU" sz="2800" dirty="0">
                <a:solidFill>
                  <a:schemeClr val="accent1">
                    <a:lumMod val="60000"/>
                    <a:lumOff val="40000"/>
                  </a:schemeClr>
                </a:solidFill>
              </a:rPr>
              <a:t>enforced traditionalism </a:t>
            </a:r>
            <a:r>
              <a:rPr lang="en-AU" sz="2800" dirty="0"/>
              <a:t>upon the definitions of marriage, </a:t>
            </a:r>
            <a:r>
              <a:rPr lang="en-AU" sz="2800" dirty="0">
                <a:solidFill>
                  <a:srgbClr val="FFC000"/>
                </a:solidFill>
              </a:rPr>
              <a:t>completely</a:t>
            </a:r>
            <a:r>
              <a:rPr lang="en-AU" sz="2800" dirty="0">
                <a:solidFill>
                  <a:srgbClr val="FF0000"/>
                </a:solidFill>
              </a:rPr>
              <a:t> </a:t>
            </a:r>
            <a:r>
              <a:rPr lang="en-AU" sz="2800" dirty="0">
                <a:solidFill>
                  <a:schemeClr val="accent1">
                    <a:lumMod val="60000"/>
                    <a:lumOff val="40000"/>
                  </a:schemeClr>
                </a:solidFill>
              </a:rPr>
              <a:t>out ruling </a:t>
            </a:r>
            <a:r>
              <a:rPr lang="en-AU" sz="2800" dirty="0"/>
              <a:t>the </a:t>
            </a:r>
            <a:r>
              <a:rPr lang="en-AU" sz="2800" dirty="0">
                <a:solidFill>
                  <a:schemeClr val="accent1">
                    <a:lumMod val="60000"/>
                    <a:lumOff val="40000"/>
                  </a:schemeClr>
                </a:solidFill>
              </a:rPr>
              <a:t>chance of same-sex marriage</a:t>
            </a:r>
            <a:r>
              <a:rPr lang="en-AU" sz="2800" dirty="0" smtClean="0">
                <a:solidFill>
                  <a:schemeClr val="accent1">
                    <a:lumMod val="60000"/>
                    <a:lumOff val="40000"/>
                  </a:schemeClr>
                </a:solidFill>
              </a:rPr>
              <a:t>.</a:t>
            </a:r>
          </a:p>
          <a:p>
            <a:pPr marL="0" lvl="0" indent="0">
              <a:buNone/>
            </a:pPr>
            <a:endParaRPr lang="en-AU" sz="2800" dirty="0">
              <a:solidFill>
                <a:schemeClr val="accent1">
                  <a:lumMod val="60000"/>
                  <a:lumOff val="40000"/>
                </a:schemeClr>
              </a:solidFill>
            </a:endParaRPr>
          </a:p>
          <a:p>
            <a:pPr lvl="1"/>
            <a:r>
              <a:rPr lang="en-AU" sz="2600" i="1" dirty="0"/>
              <a:t>Counter - did not help … but</a:t>
            </a:r>
          </a:p>
          <a:p>
            <a:pPr lvl="1"/>
            <a:r>
              <a:rPr lang="en-AU" sz="2600" i="1" dirty="0"/>
              <a:t>Invoked attitude… sentence infused with righteous </a:t>
            </a:r>
            <a:r>
              <a:rPr lang="en-AU" sz="2600" i="1" dirty="0" smtClean="0"/>
              <a:t>indignation created by the juxtaposition of enforced (compulsory)and traditionalism (clearly not good if it has to be forced)</a:t>
            </a:r>
            <a:endParaRPr lang="en-AU" sz="2600" i="1" dirty="0"/>
          </a:p>
          <a:p>
            <a:pPr lvl="1"/>
            <a:r>
              <a:rPr lang="en-AU" sz="2600" i="1" dirty="0"/>
              <a:t>Uses loaded lexis… enforced, </a:t>
            </a:r>
            <a:r>
              <a:rPr lang="en-AU" sz="2600" i="1" dirty="0" smtClean="0"/>
              <a:t>chance</a:t>
            </a:r>
          </a:p>
          <a:p>
            <a:pPr marL="0" indent="0">
              <a:buNone/>
            </a:pPr>
            <a:endParaRPr lang="en-AU" dirty="0"/>
          </a:p>
          <a:p>
            <a:endParaRPr lang="en-AU" dirty="0"/>
          </a:p>
        </p:txBody>
      </p:sp>
    </p:spTree>
    <p:extLst>
      <p:ext uri="{BB962C8B-B14F-4D97-AF65-F5344CB8AC3E}">
        <p14:creationId xmlns:p14="http://schemas.microsoft.com/office/powerpoint/2010/main" val="171399868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5 mark response</a:t>
            </a:r>
            <a:endParaRPr lang="en-AU" dirty="0"/>
          </a:p>
        </p:txBody>
      </p:sp>
      <p:sp>
        <p:nvSpPr>
          <p:cNvPr id="3" name="Content Placeholder 2"/>
          <p:cNvSpPr>
            <a:spLocks noGrp="1"/>
          </p:cNvSpPr>
          <p:nvPr>
            <p:ph idx="1"/>
          </p:nvPr>
        </p:nvSpPr>
        <p:spPr/>
        <p:txBody>
          <a:bodyPr/>
          <a:lstStyle/>
          <a:p>
            <a:pPr marL="0" lvl="0" indent="0">
              <a:buNone/>
            </a:pPr>
            <a:r>
              <a:rPr lang="en-AU" sz="3200" dirty="0"/>
              <a:t>…..family law is </a:t>
            </a:r>
            <a:r>
              <a:rPr lang="en-AU" sz="3200" dirty="0">
                <a:solidFill>
                  <a:srgbClr val="FFC000"/>
                </a:solidFill>
              </a:rPr>
              <a:t>simply</a:t>
            </a:r>
            <a:r>
              <a:rPr lang="en-AU" sz="3200" dirty="0"/>
              <a:t> </a:t>
            </a:r>
            <a:r>
              <a:rPr lang="en-AU" sz="3200" dirty="0">
                <a:solidFill>
                  <a:schemeClr val="accent1">
                    <a:lumMod val="60000"/>
                    <a:lumOff val="40000"/>
                  </a:schemeClr>
                </a:solidFill>
              </a:rPr>
              <a:t>wrong and unjust</a:t>
            </a:r>
            <a:r>
              <a:rPr lang="en-AU" sz="3200" dirty="0" smtClean="0"/>
              <a:t>.</a:t>
            </a:r>
          </a:p>
          <a:p>
            <a:pPr marL="0" lvl="0" indent="0">
              <a:buNone/>
            </a:pPr>
            <a:endParaRPr lang="en-AU" sz="3200" dirty="0"/>
          </a:p>
          <a:p>
            <a:pPr lvl="1"/>
            <a:r>
              <a:rPr lang="en-AU" sz="2800" i="1" dirty="0" smtClean="0"/>
              <a:t>Graduation</a:t>
            </a:r>
          </a:p>
          <a:p>
            <a:pPr lvl="3"/>
            <a:r>
              <a:rPr lang="en-AU" sz="2400" i="1" dirty="0" smtClean="0"/>
              <a:t>Modality</a:t>
            </a:r>
            <a:endParaRPr lang="en-AU" sz="2400" i="1" dirty="0"/>
          </a:p>
          <a:p>
            <a:pPr lvl="3"/>
            <a:r>
              <a:rPr lang="en-AU" sz="2400" i="1" dirty="0"/>
              <a:t>Repetition</a:t>
            </a:r>
          </a:p>
          <a:p>
            <a:pPr lvl="1"/>
            <a:r>
              <a:rPr lang="en-AU" sz="2800" i="1" dirty="0"/>
              <a:t>Extreme view</a:t>
            </a:r>
          </a:p>
          <a:p>
            <a:pPr lvl="1"/>
            <a:r>
              <a:rPr lang="en-AU" sz="2800" i="1" dirty="0"/>
              <a:t>Lacks any subtlety of interpretation</a:t>
            </a:r>
          </a:p>
          <a:p>
            <a:endParaRPr lang="en-AU" dirty="0"/>
          </a:p>
        </p:txBody>
      </p:sp>
    </p:spTree>
    <p:extLst>
      <p:ext uri="{BB962C8B-B14F-4D97-AF65-F5344CB8AC3E}">
        <p14:creationId xmlns:p14="http://schemas.microsoft.com/office/powerpoint/2010/main" val="115898342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2" y="452718"/>
            <a:ext cx="4864352" cy="922790"/>
          </a:xfrm>
        </p:spPr>
        <p:txBody>
          <a:bodyPr/>
          <a:lstStyle/>
          <a:p>
            <a:pPr lvl="0"/>
            <a:r>
              <a:rPr lang="en-AU" dirty="0" smtClean="0"/>
              <a:t>15 mark response</a:t>
            </a:r>
            <a:r>
              <a:rPr lang="en-AU" dirty="0"/>
              <a:t/>
            </a:r>
            <a:br>
              <a:rPr lang="en-AU" dirty="0"/>
            </a:br>
            <a:r>
              <a:rPr lang="en-AU" dirty="0" smtClean="0"/>
              <a:t/>
            </a:r>
            <a:br>
              <a:rPr lang="en-AU" dirty="0" smtClean="0"/>
            </a:br>
            <a:r>
              <a:rPr lang="en-AU" sz="1800" dirty="0"/>
              <a:t/>
            </a:r>
            <a:br>
              <a:rPr lang="en-AU" sz="1800" dirty="0"/>
            </a:br>
            <a:endParaRPr lang="en-AU" dirty="0"/>
          </a:p>
        </p:txBody>
      </p:sp>
      <p:sp>
        <p:nvSpPr>
          <p:cNvPr id="3" name="Content Placeholder 2"/>
          <p:cNvSpPr>
            <a:spLocks noGrp="1"/>
          </p:cNvSpPr>
          <p:nvPr>
            <p:ph idx="1"/>
          </p:nvPr>
        </p:nvSpPr>
        <p:spPr>
          <a:xfrm>
            <a:off x="812800" y="1375508"/>
            <a:ext cx="10452608" cy="4872891"/>
          </a:xfrm>
        </p:spPr>
        <p:txBody>
          <a:bodyPr>
            <a:normAutofit/>
          </a:bodyPr>
          <a:lstStyle/>
          <a:p>
            <a:pPr marL="0" indent="0">
              <a:lnSpc>
                <a:spcPts val="3300"/>
              </a:lnSpc>
              <a:buNone/>
            </a:pPr>
            <a:r>
              <a:rPr lang="en-AU" sz="2400" dirty="0" smtClean="0"/>
              <a:t>The </a:t>
            </a:r>
            <a:r>
              <a:rPr lang="en-AU" sz="2400" dirty="0">
                <a:solidFill>
                  <a:srgbClr val="92D050"/>
                </a:solidFill>
              </a:rPr>
              <a:t>Family Law Amendment (shared Parental Responsibility) Act </a:t>
            </a:r>
            <a:r>
              <a:rPr lang="en-AU" sz="2400" dirty="0"/>
              <a:t>put in place </a:t>
            </a:r>
            <a:r>
              <a:rPr lang="en-AU" sz="2400" dirty="0">
                <a:solidFill>
                  <a:schemeClr val="accent1">
                    <a:lumMod val="60000"/>
                    <a:lumOff val="40000"/>
                  </a:schemeClr>
                </a:solidFill>
              </a:rPr>
              <a:t>new measures </a:t>
            </a:r>
            <a:r>
              <a:rPr lang="en-AU" sz="2400" dirty="0"/>
              <a:t>relating to the child.  </a:t>
            </a:r>
            <a:r>
              <a:rPr lang="en-AU" sz="2400" dirty="0" smtClean="0"/>
              <a:t>The </a:t>
            </a:r>
            <a:r>
              <a:rPr lang="en-AU" sz="2400" dirty="0"/>
              <a:t>notion of </a:t>
            </a:r>
            <a:r>
              <a:rPr lang="en-AU" sz="2400" dirty="0">
                <a:solidFill>
                  <a:srgbClr val="92D050"/>
                </a:solidFill>
              </a:rPr>
              <a:t>‘in the best interests of the child’ </a:t>
            </a:r>
            <a:r>
              <a:rPr lang="en-AU" sz="2400" dirty="0"/>
              <a:t>became paramount </a:t>
            </a:r>
            <a:r>
              <a:rPr lang="en-AU" sz="2400" dirty="0" smtClean="0"/>
              <a:t>and </a:t>
            </a:r>
            <a:r>
              <a:rPr lang="en-AU" sz="2400" dirty="0"/>
              <a:t>the </a:t>
            </a:r>
            <a:r>
              <a:rPr lang="en-AU" sz="2400" dirty="0">
                <a:solidFill>
                  <a:srgbClr val="92D050"/>
                </a:solidFill>
              </a:rPr>
              <a:t>presumption of 50:50</a:t>
            </a:r>
            <a:r>
              <a:rPr lang="en-AU" sz="2400" dirty="0"/>
              <a:t> access between parents in non-violent situations was put in place. </a:t>
            </a:r>
            <a:r>
              <a:rPr lang="en-AU" sz="2400" dirty="0" smtClean="0"/>
              <a:t>Fathers </a:t>
            </a:r>
            <a:r>
              <a:rPr lang="en-AU" sz="2400" dirty="0"/>
              <a:t>now had </a:t>
            </a:r>
            <a:r>
              <a:rPr lang="en-AU" sz="2400" dirty="0">
                <a:solidFill>
                  <a:srgbClr val="FFC000"/>
                </a:solidFill>
              </a:rPr>
              <a:t>greater</a:t>
            </a:r>
            <a:r>
              <a:rPr lang="en-AU" sz="2400" dirty="0"/>
              <a:t> </a:t>
            </a:r>
            <a:r>
              <a:rPr lang="en-AU" sz="2400" dirty="0">
                <a:solidFill>
                  <a:schemeClr val="accent1">
                    <a:lumMod val="60000"/>
                    <a:lumOff val="40000"/>
                  </a:schemeClr>
                </a:solidFill>
              </a:rPr>
              <a:t>relationships</a:t>
            </a:r>
            <a:r>
              <a:rPr lang="en-AU" sz="2400" dirty="0"/>
              <a:t> with their children.  </a:t>
            </a:r>
            <a:r>
              <a:rPr lang="en-AU" sz="2400" dirty="0" smtClean="0"/>
              <a:t>Cases </a:t>
            </a:r>
            <a:r>
              <a:rPr lang="en-AU" sz="2400" dirty="0"/>
              <a:t>taken to the Family Law Court were made </a:t>
            </a:r>
            <a:r>
              <a:rPr lang="en-AU" sz="2400" dirty="0">
                <a:solidFill>
                  <a:schemeClr val="accent1">
                    <a:lumMod val="60000"/>
                    <a:lumOff val="40000"/>
                  </a:schemeClr>
                </a:solidFill>
              </a:rPr>
              <a:t>less adversarial </a:t>
            </a:r>
            <a:r>
              <a:rPr lang="en-AU" sz="2400" dirty="0" smtClean="0"/>
              <a:t>as </a:t>
            </a:r>
            <a:r>
              <a:rPr lang="en-AU" sz="2400" dirty="0"/>
              <a:t>it was </a:t>
            </a:r>
            <a:r>
              <a:rPr lang="en-AU" sz="2400" dirty="0">
                <a:solidFill>
                  <a:schemeClr val="accent1">
                    <a:lumMod val="60000"/>
                    <a:lumOff val="40000"/>
                  </a:schemeClr>
                </a:solidFill>
              </a:rPr>
              <a:t>traumatic</a:t>
            </a:r>
            <a:r>
              <a:rPr lang="en-AU" sz="2400" dirty="0"/>
              <a:t> for children.  </a:t>
            </a:r>
            <a:r>
              <a:rPr lang="en-AU" sz="2400" dirty="0" smtClean="0"/>
              <a:t>Where </a:t>
            </a:r>
            <a:r>
              <a:rPr lang="en-AU" sz="2400" dirty="0"/>
              <a:t>previously there had been </a:t>
            </a:r>
            <a:r>
              <a:rPr lang="en-AU" sz="2400" dirty="0">
                <a:solidFill>
                  <a:schemeClr val="accent1">
                    <a:lumMod val="60000"/>
                    <a:lumOff val="40000"/>
                  </a:schemeClr>
                </a:solidFill>
              </a:rPr>
              <a:t>disputes</a:t>
            </a:r>
            <a:r>
              <a:rPr lang="en-AU" sz="2400" dirty="0"/>
              <a:t> about the child, </a:t>
            </a:r>
            <a:r>
              <a:rPr lang="en-AU" sz="2400" dirty="0" smtClean="0"/>
              <a:t>this </a:t>
            </a:r>
            <a:r>
              <a:rPr lang="en-AU" sz="2400" dirty="0"/>
              <a:t>legislation made proceedings </a:t>
            </a:r>
            <a:r>
              <a:rPr lang="en-AU" sz="2400" dirty="0">
                <a:solidFill>
                  <a:srgbClr val="FFC000"/>
                </a:solidFill>
              </a:rPr>
              <a:t>more</a:t>
            </a:r>
            <a:r>
              <a:rPr lang="en-AU" sz="2400" dirty="0"/>
              <a:t> </a:t>
            </a:r>
            <a:r>
              <a:rPr lang="en-AU" sz="2400" dirty="0">
                <a:solidFill>
                  <a:schemeClr val="accent1">
                    <a:lumMod val="60000"/>
                    <a:lumOff val="40000"/>
                  </a:schemeClr>
                </a:solidFill>
              </a:rPr>
              <a:t>efficient, fair and productive</a:t>
            </a:r>
            <a:r>
              <a:rPr lang="en-AU" sz="2400" dirty="0"/>
              <a:t>.  </a:t>
            </a:r>
            <a:r>
              <a:rPr lang="en-AU" sz="2400" dirty="0" smtClean="0"/>
              <a:t>Children </a:t>
            </a:r>
            <a:r>
              <a:rPr lang="en-AU" sz="2400" dirty="0"/>
              <a:t>were </a:t>
            </a:r>
            <a:r>
              <a:rPr lang="en-AU" sz="2400" dirty="0">
                <a:solidFill>
                  <a:srgbClr val="FFC000"/>
                </a:solidFill>
              </a:rPr>
              <a:t>better</a:t>
            </a:r>
            <a:r>
              <a:rPr lang="en-AU" sz="2400" dirty="0"/>
              <a:t> </a:t>
            </a:r>
            <a:r>
              <a:rPr lang="en-AU" sz="2400" dirty="0">
                <a:solidFill>
                  <a:schemeClr val="accent1">
                    <a:lumMod val="60000"/>
                    <a:lumOff val="40000"/>
                  </a:schemeClr>
                </a:solidFill>
              </a:rPr>
              <a:t>protected</a:t>
            </a:r>
            <a:r>
              <a:rPr lang="en-AU" sz="2400" dirty="0"/>
              <a:t> from violent fathers </a:t>
            </a:r>
            <a:r>
              <a:rPr lang="en-AU" sz="2400" dirty="0" smtClean="0"/>
              <a:t>and </a:t>
            </a:r>
            <a:r>
              <a:rPr lang="en-AU" sz="2400" dirty="0"/>
              <a:t>both parents had a </a:t>
            </a:r>
            <a:r>
              <a:rPr lang="en-AU" sz="2400" dirty="0">
                <a:solidFill>
                  <a:schemeClr val="accent1">
                    <a:lumMod val="60000"/>
                    <a:lumOff val="40000"/>
                  </a:schemeClr>
                </a:solidFill>
              </a:rPr>
              <a:t>equal responsibility </a:t>
            </a:r>
            <a:r>
              <a:rPr lang="en-AU" sz="2400" dirty="0"/>
              <a:t>to the child.  </a:t>
            </a:r>
            <a:r>
              <a:rPr lang="en-AU" sz="2400" dirty="0" smtClean="0"/>
              <a:t>This </a:t>
            </a:r>
            <a:r>
              <a:rPr lang="en-AU" sz="2400" dirty="0"/>
              <a:t>had been a </a:t>
            </a:r>
            <a:r>
              <a:rPr lang="en-AU" sz="2400" dirty="0">
                <a:solidFill>
                  <a:srgbClr val="FFC000"/>
                </a:solidFill>
              </a:rPr>
              <a:t>major</a:t>
            </a:r>
            <a:r>
              <a:rPr lang="en-AU" sz="2400" dirty="0"/>
              <a:t> </a:t>
            </a:r>
            <a:r>
              <a:rPr lang="en-AU" sz="2400" dirty="0">
                <a:solidFill>
                  <a:schemeClr val="accent1">
                    <a:lumMod val="60000"/>
                    <a:lumOff val="40000"/>
                  </a:schemeClr>
                </a:solidFill>
              </a:rPr>
              <a:t>improvement</a:t>
            </a:r>
            <a:r>
              <a:rPr lang="en-AU" sz="2400" dirty="0"/>
              <a:t> on previous laws.</a:t>
            </a:r>
          </a:p>
        </p:txBody>
      </p:sp>
    </p:spTree>
    <p:extLst>
      <p:ext uri="{BB962C8B-B14F-4D97-AF65-F5344CB8AC3E}">
        <p14:creationId xmlns:p14="http://schemas.microsoft.com/office/powerpoint/2010/main" val="24546283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15 mark </a:t>
            </a:r>
            <a:r>
              <a:rPr lang="en-AU" dirty="0" smtClean="0"/>
              <a:t>paper </a:t>
            </a:r>
            <a:endParaRPr lang="en-AU" dirty="0"/>
          </a:p>
        </p:txBody>
      </p:sp>
      <p:sp>
        <p:nvSpPr>
          <p:cNvPr id="3" name="Content Placeholder 2"/>
          <p:cNvSpPr>
            <a:spLocks noGrp="1"/>
          </p:cNvSpPr>
          <p:nvPr>
            <p:ph idx="1"/>
          </p:nvPr>
        </p:nvSpPr>
        <p:spPr>
          <a:xfrm>
            <a:off x="1103312" y="1572768"/>
            <a:ext cx="10284016" cy="4675631"/>
          </a:xfrm>
        </p:spPr>
        <p:txBody>
          <a:bodyPr/>
          <a:lstStyle/>
          <a:p>
            <a:r>
              <a:rPr lang="en-AU" sz="3200" dirty="0"/>
              <a:t>Little engagement</a:t>
            </a:r>
          </a:p>
          <a:p>
            <a:r>
              <a:rPr lang="en-AU" sz="3200" dirty="0" smtClean="0"/>
              <a:t>higher </a:t>
            </a:r>
            <a:r>
              <a:rPr lang="en-AU" sz="3200" dirty="0"/>
              <a:t>density of appraisal</a:t>
            </a:r>
          </a:p>
          <a:p>
            <a:r>
              <a:rPr lang="en-AU" sz="3200" dirty="0"/>
              <a:t>A great deal of it invoked</a:t>
            </a:r>
          </a:p>
          <a:p>
            <a:r>
              <a:rPr lang="en-AU" sz="3200" dirty="0"/>
              <a:t>Assumes an agreeable audience</a:t>
            </a:r>
          </a:p>
          <a:p>
            <a:r>
              <a:rPr lang="en-AU" sz="3200" dirty="0"/>
              <a:t>No </a:t>
            </a:r>
            <a:r>
              <a:rPr lang="en-AU" sz="3200" dirty="0" smtClean="0"/>
              <a:t>differing perspectives </a:t>
            </a:r>
            <a:r>
              <a:rPr lang="en-AU" sz="3200" dirty="0"/>
              <a:t>which need to be recognised</a:t>
            </a:r>
          </a:p>
          <a:p>
            <a:r>
              <a:rPr lang="en-AU" sz="3200" dirty="0"/>
              <a:t>Strong ideological position</a:t>
            </a:r>
          </a:p>
          <a:p>
            <a:pPr marL="0" indent="0">
              <a:buNone/>
            </a:pPr>
            <a:endParaRPr lang="en-AU" dirty="0"/>
          </a:p>
        </p:txBody>
      </p:sp>
    </p:spTree>
    <p:extLst>
      <p:ext uri="{BB962C8B-B14F-4D97-AF65-F5344CB8AC3E}">
        <p14:creationId xmlns:p14="http://schemas.microsoft.com/office/powerpoint/2010/main" val="223391981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2" y="203200"/>
            <a:ext cx="5950074" cy="570523"/>
          </a:xfrm>
        </p:spPr>
        <p:txBody>
          <a:bodyPr/>
          <a:lstStyle/>
          <a:p>
            <a:r>
              <a:rPr lang="en-AU" dirty="0" smtClean="0"/>
              <a:t>25 mark response</a:t>
            </a:r>
            <a:endParaRPr lang="en-AU" dirty="0"/>
          </a:p>
        </p:txBody>
      </p:sp>
      <p:sp>
        <p:nvSpPr>
          <p:cNvPr id="3" name="Content Placeholder 2"/>
          <p:cNvSpPr>
            <a:spLocks noGrp="1"/>
          </p:cNvSpPr>
          <p:nvPr>
            <p:ph idx="1"/>
          </p:nvPr>
        </p:nvSpPr>
        <p:spPr>
          <a:xfrm>
            <a:off x="646111" y="875323"/>
            <a:ext cx="11061335" cy="5682495"/>
          </a:xfrm>
        </p:spPr>
        <p:txBody>
          <a:bodyPr>
            <a:normAutofit fontScale="32500" lnSpcReduction="20000"/>
          </a:bodyPr>
          <a:lstStyle/>
          <a:p>
            <a:pPr marL="0" indent="0">
              <a:lnSpc>
                <a:spcPct val="120000"/>
              </a:lnSpc>
              <a:buNone/>
            </a:pPr>
            <a:r>
              <a:rPr lang="en-AU" sz="2500" i="1" dirty="0"/>
              <a:t>QUESTION 19 – Optional Focus Study 2 – Family Sample 2</a:t>
            </a:r>
          </a:p>
          <a:p>
            <a:pPr marL="0" indent="0">
              <a:lnSpc>
                <a:spcPct val="120000"/>
              </a:lnSpc>
              <a:buNone/>
            </a:pPr>
            <a:r>
              <a:rPr lang="en-US" sz="3700" i="1" dirty="0"/>
              <a:t>Evaluate the effectiveness of law reform in achieving justice for family members, and include a description of how the law responds to different family arrangements.</a:t>
            </a:r>
            <a:endParaRPr lang="en-AU" sz="3700" i="1" dirty="0"/>
          </a:p>
          <a:p>
            <a:pPr marL="0" indent="0">
              <a:buNone/>
            </a:pPr>
            <a:r>
              <a:rPr lang="en-AU" sz="3700" i="1" dirty="0"/>
              <a:t>The notion of marriage, defacto and de jure, is one which is designed to </a:t>
            </a:r>
            <a:r>
              <a:rPr lang="en-AU" sz="3700" i="1" dirty="0">
                <a:solidFill>
                  <a:schemeClr val="accent1">
                    <a:lumMod val="60000"/>
                    <a:lumOff val="40000"/>
                  </a:schemeClr>
                </a:solidFill>
              </a:rPr>
              <a:t>encourage</a:t>
            </a:r>
            <a:r>
              <a:rPr lang="en-AU" sz="3700" i="1" dirty="0"/>
              <a:t> </a:t>
            </a:r>
            <a:r>
              <a:rPr lang="en-AU" sz="3700" i="1" dirty="0">
                <a:solidFill>
                  <a:schemeClr val="accent1">
                    <a:lumMod val="60000"/>
                    <a:lumOff val="40000"/>
                  </a:schemeClr>
                </a:solidFill>
              </a:rPr>
              <a:t>cooperation</a:t>
            </a:r>
            <a:r>
              <a:rPr lang="en-AU" sz="3700" i="1" dirty="0"/>
              <a:t> in </a:t>
            </a:r>
            <a:r>
              <a:rPr lang="en-AU" sz="3700" i="1" dirty="0">
                <a:solidFill>
                  <a:srgbClr val="92D050"/>
                </a:solidFill>
              </a:rPr>
              <a:t>the modern law</a:t>
            </a:r>
            <a:r>
              <a:rPr lang="en-AU" sz="3700" i="1" dirty="0"/>
              <a:t>.  The </a:t>
            </a:r>
            <a:r>
              <a:rPr lang="en-AU" sz="3700" i="1" dirty="0">
                <a:solidFill>
                  <a:schemeClr val="accent1">
                    <a:lumMod val="60000"/>
                    <a:lumOff val="40000"/>
                  </a:schemeClr>
                </a:solidFill>
              </a:rPr>
              <a:t>old</a:t>
            </a:r>
            <a:r>
              <a:rPr lang="en-AU" sz="3700" i="1" dirty="0"/>
              <a:t> notion of ‘</a:t>
            </a:r>
            <a:r>
              <a:rPr lang="en-AU" sz="3700" i="1" dirty="0" err="1"/>
              <a:t>unito</a:t>
            </a:r>
            <a:r>
              <a:rPr lang="en-AU" sz="3700" i="1" dirty="0"/>
              <a:t> </a:t>
            </a:r>
            <a:r>
              <a:rPr lang="en-AU" sz="3700" i="1" dirty="0" err="1"/>
              <a:t>caro</a:t>
            </a:r>
            <a:r>
              <a:rPr lang="en-AU" sz="3700" i="1" dirty="0"/>
              <a:t>’, ‘one person’ being the man, has been </a:t>
            </a:r>
            <a:r>
              <a:rPr lang="en-AU" sz="3700" i="1" dirty="0">
                <a:solidFill>
                  <a:schemeClr val="accent1">
                    <a:lumMod val="60000"/>
                    <a:lumOff val="40000"/>
                  </a:schemeClr>
                </a:solidFill>
              </a:rPr>
              <a:t>overturned </a:t>
            </a:r>
            <a:r>
              <a:rPr lang="en-AU" sz="3700" i="1" dirty="0"/>
              <a:t>by </a:t>
            </a:r>
            <a:r>
              <a:rPr lang="en-AU" sz="3700" i="1" dirty="0">
                <a:solidFill>
                  <a:srgbClr val="92D050"/>
                </a:solidFill>
              </a:rPr>
              <a:t>more progressive legal theory</a:t>
            </a:r>
            <a:r>
              <a:rPr lang="en-AU" sz="3700" i="1" dirty="0"/>
              <a:t>, viewing marriage as a </a:t>
            </a:r>
            <a:r>
              <a:rPr lang="en-AU" sz="3700" i="1" dirty="0">
                <a:solidFill>
                  <a:schemeClr val="accent1">
                    <a:lumMod val="60000"/>
                    <a:lumOff val="40000"/>
                  </a:schemeClr>
                </a:solidFill>
              </a:rPr>
              <a:t>constructive</a:t>
            </a:r>
            <a:r>
              <a:rPr lang="en-AU" sz="3700" i="1" dirty="0"/>
              <a:t> partnership in the </a:t>
            </a:r>
            <a:r>
              <a:rPr lang="en-AU" sz="3700" i="1" dirty="0">
                <a:solidFill>
                  <a:schemeClr val="accent1">
                    <a:lumMod val="60000"/>
                    <a:lumOff val="40000"/>
                  </a:schemeClr>
                </a:solidFill>
              </a:rPr>
              <a:t>modern</a:t>
            </a:r>
            <a:r>
              <a:rPr lang="en-AU" sz="3700" i="1" dirty="0"/>
              <a:t> society.  The </a:t>
            </a:r>
            <a:r>
              <a:rPr lang="en-AU" sz="3700" i="1" dirty="0">
                <a:solidFill>
                  <a:schemeClr val="accent1">
                    <a:lumMod val="60000"/>
                    <a:lumOff val="40000"/>
                  </a:schemeClr>
                </a:solidFill>
              </a:rPr>
              <a:t>old</a:t>
            </a:r>
            <a:r>
              <a:rPr lang="en-AU" sz="3700" i="1" dirty="0"/>
              <a:t> values attached to de jure marriage, under </a:t>
            </a:r>
            <a:r>
              <a:rPr lang="en-AU" sz="3700" i="1" dirty="0">
                <a:solidFill>
                  <a:srgbClr val="92D050"/>
                </a:solidFill>
              </a:rPr>
              <a:t>“Hyde v Hyde &amp; Woodmansee 1866 </a:t>
            </a:r>
            <a:r>
              <a:rPr lang="en-AU" sz="3700" i="1" dirty="0"/>
              <a:t>are enshrined in the </a:t>
            </a:r>
            <a:r>
              <a:rPr lang="en-AU" sz="3700" i="1" dirty="0">
                <a:solidFill>
                  <a:srgbClr val="92D050"/>
                </a:solidFill>
              </a:rPr>
              <a:t>“Family Law Act”, </a:t>
            </a:r>
            <a:r>
              <a:rPr lang="en-AU" sz="3700" i="1" dirty="0"/>
              <a:t>in that a marriage is designed to be between a man and woman, voluntarily entered into for life, to the exclusion of all others.  The notions entailed in this definition are becoming </a:t>
            </a:r>
            <a:r>
              <a:rPr lang="en-AU" sz="3700" i="1" dirty="0">
                <a:solidFill>
                  <a:srgbClr val="FFC000"/>
                </a:solidFill>
              </a:rPr>
              <a:t>increasingly </a:t>
            </a:r>
            <a:r>
              <a:rPr lang="en-AU" sz="3700" i="1" dirty="0">
                <a:solidFill>
                  <a:schemeClr val="accent1">
                    <a:lumMod val="60000"/>
                    <a:lumOff val="40000"/>
                  </a:schemeClr>
                </a:solidFill>
              </a:rPr>
              <a:t>challenged</a:t>
            </a:r>
            <a:r>
              <a:rPr lang="en-AU" sz="3700" i="1" dirty="0"/>
              <a:t>, as many </a:t>
            </a:r>
            <a:r>
              <a:rPr lang="en-AU" sz="3700" i="1" dirty="0">
                <a:solidFill>
                  <a:schemeClr val="accent1">
                    <a:lumMod val="60000"/>
                    <a:lumOff val="40000"/>
                  </a:schemeClr>
                </a:solidFill>
              </a:rPr>
              <a:t>alternative</a:t>
            </a:r>
            <a:r>
              <a:rPr lang="en-AU" sz="3700" i="1" dirty="0"/>
              <a:t> family relationships have arisen.  The </a:t>
            </a:r>
            <a:r>
              <a:rPr lang="en-AU" sz="3700" i="1" dirty="0">
                <a:solidFill>
                  <a:schemeClr val="accent1">
                    <a:lumMod val="60000"/>
                    <a:lumOff val="40000"/>
                  </a:schemeClr>
                </a:solidFill>
              </a:rPr>
              <a:t>emancipation of women </a:t>
            </a:r>
            <a:r>
              <a:rPr lang="en-AU" sz="3700" i="1" dirty="0"/>
              <a:t>in the past century witnessed </a:t>
            </a:r>
            <a:r>
              <a:rPr lang="en-AU" sz="3700" i="1" dirty="0">
                <a:solidFill>
                  <a:schemeClr val="accent1">
                    <a:lumMod val="60000"/>
                    <a:lumOff val="40000"/>
                  </a:schemeClr>
                </a:solidFill>
              </a:rPr>
              <a:t>law reform</a:t>
            </a:r>
            <a:r>
              <a:rPr lang="en-AU" sz="3700" i="1" dirty="0"/>
              <a:t>, with the </a:t>
            </a:r>
            <a:r>
              <a:rPr lang="en-AU" sz="3700" i="1" dirty="0">
                <a:solidFill>
                  <a:srgbClr val="92D050"/>
                </a:solidFill>
              </a:rPr>
              <a:t>introduction of the Family Law Act 1975 (</a:t>
            </a:r>
            <a:r>
              <a:rPr lang="en-AU" sz="3700" i="1" dirty="0" err="1">
                <a:solidFill>
                  <a:srgbClr val="92D050"/>
                </a:solidFill>
              </a:rPr>
              <a:t>Cth</a:t>
            </a:r>
            <a:r>
              <a:rPr lang="en-AU" sz="3700" i="1" dirty="0">
                <a:solidFill>
                  <a:srgbClr val="92D050"/>
                </a:solidFill>
              </a:rPr>
              <a:t>)” </a:t>
            </a:r>
            <a:r>
              <a:rPr lang="en-AU" sz="3700" i="1" dirty="0"/>
              <a:t>which </a:t>
            </a:r>
            <a:r>
              <a:rPr lang="en-AU" sz="3700" i="1" dirty="0">
                <a:solidFill>
                  <a:schemeClr val="accent1">
                    <a:lumMod val="60000"/>
                    <a:lumOff val="40000"/>
                  </a:schemeClr>
                </a:solidFill>
              </a:rPr>
              <a:t>established the concept of no fault divorce</a:t>
            </a:r>
            <a:r>
              <a:rPr lang="en-AU" sz="3700" i="1" dirty="0"/>
              <a:t>.  Prior to this the </a:t>
            </a:r>
            <a:r>
              <a:rPr lang="en-AU" sz="3700" i="1" dirty="0">
                <a:solidFill>
                  <a:srgbClr val="92D050"/>
                </a:solidFill>
              </a:rPr>
              <a:t>“Matrimonial Causes Act 959 (</a:t>
            </a:r>
            <a:r>
              <a:rPr lang="en-AU" sz="3700" i="1" dirty="0" err="1">
                <a:solidFill>
                  <a:srgbClr val="92D050"/>
                </a:solidFill>
              </a:rPr>
              <a:t>Cth</a:t>
            </a:r>
            <a:r>
              <a:rPr lang="en-AU" sz="3700" i="1" dirty="0">
                <a:solidFill>
                  <a:srgbClr val="92D050"/>
                </a:solidFill>
              </a:rPr>
              <a:t>)” </a:t>
            </a:r>
            <a:r>
              <a:rPr lang="en-AU" sz="3700" i="1" dirty="0">
                <a:solidFill>
                  <a:schemeClr val="accent1">
                    <a:lumMod val="60000"/>
                    <a:lumOff val="40000"/>
                  </a:schemeClr>
                </a:solidFill>
              </a:rPr>
              <a:t>permitted divorce only on 14 grounds based on fault</a:t>
            </a:r>
            <a:r>
              <a:rPr lang="en-AU" sz="3700" i="1" dirty="0"/>
              <a:t>, which was </a:t>
            </a:r>
            <a:r>
              <a:rPr lang="en-AU" sz="3700" i="1" dirty="0">
                <a:solidFill>
                  <a:schemeClr val="accent1">
                    <a:lumMod val="60000"/>
                    <a:lumOff val="40000"/>
                  </a:schemeClr>
                </a:solidFill>
              </a:rPr>
              <a:t>impractical</a:t>
            </a:r>
            <a:r>
              <a:rPr lang="en-AU" sz="3700" i="1" dirty="0"/>
              <a:t> and </a:t>
            </a:r>
            <a:r>
              <a:rPr lang="en-AU" sz="3700" i="1" dirty="0">
                <a:solidFill>
                  <a:schemeClr val="accent1">
                    <a:lumMod val="60000"/>
                    <a:lumOff val="40000"/>
                  </a:schemeClr>
                </a:solidFill>
              </a:rPr>
              <a:t>created animosity </a:t>
            </a:r>
            <a:r>
              <a:rPr lang="en-AU" sz="3700" i="1" dirty="0"/>
              <a:t>in the family unit.  The introduction of </a:t>
            </a:r>
            <a:r>
              <a:rPr lang="en-AU" sz="3700" i="1" dirty="0">
                <a:solidFill>
                  <a:srgbClr val="92D050"/>
                </a:solidFill>
              </a:rPr>
              <a:t>the concept of ‘irretrievable breakdown’ </a:t>
            </a:r>
            <a:r>
              <a:rPr lang="en-AU" sz="3700" i="1" dirty="0"/>
              <a:t>is a </a:t>
            </a:r>
            <a:r>
              <a:rPr lang="en-AU" sz="3700" i="1" dirty="0">
                <a:solidFill>
                  <a:schemeClr val="accent1">
                    <a:lumMod val="60000"/>
                    <a:lumOff val="40000"/>
                  </a:schemeClr>
                </a:solidFill>
              </a:rPr>
              <a:t>move away </a:t>
            </a:r>
            <a:r>
              <a:rPr lang="en-AU" sz="3700" i="1" dirty="0"/>
              <a:t>from the law </a:t>
            </a:r>
            <a:r>
              <a:rPr lang="en-AU" sz="3700" i="1" dirty="0">
                <a:solidFill>
                  <a:schemeClr val="accent1">
                    <a:lumMod val="60000"/>
                    <a:lumOff val="40000"/>
                  </a:schemeClr>
                </a:solidFill>
              </a:rPr>
              <a:t>into private morality </a:t>
            </a:r>
            <a:r>
              <a:rPr lang="en-AU" sz="3700" i="1" dirty="0"/>
              <a:t>and affairs, and is </a:t>
            </a:r>
            <a:r>
              <a:rPr lang="en-AU" sz="3700" i="1" dirty="0">
                <a:solidFill>
                  <a:schemeClr val="accent1">
                    <a:lumMod val="60000"/>
                    <a:lumOff val="40000"/>
                  </a:schemeClr>
                </a:solidFill>
              </a:rPr>
              <a:t>quicker</a:t>
            </a:r>
            <a:r>
              <a:rPr lang="en-AU" sz="3700" i="1" dirty="0"/>
              <a:t> and </a:t>
            </a:r>
            <a:r>
              <a:rPr lang="en-AU" sz="3700" i="1" dirty="0">
                <a:solidFill>
                  <a:srgbClr val="FFC000"/>
                </a:solidFill>
              </a:rPr>
              <a:t>more</a:t>
            </a:r>
            <a:r>
              <a:rPr lang="en-AU" sz="3700" i="1" dirty="0"/>
              <a:t> </a:t>
            </a:r>
            <a:r>
              <a:rPr lang="en-AU" sz="3700" i="1" dirty="0">
                <a:solidFill>
                  <a:srgbClr val="92D050"/>
                </a:solidFill>
              </a:rPr>
              <a:t>‘resource efficient</a:t>
            </a:r>
            <a:r>
              <a:rPr lang="en-AU" sz="3700" i="1" dirty="0"/>
              <a:t>’ than </a:t>
            </a:r>
            <a:r>
              <a:rPr lang="en-AU" sz="3700" i="1" dirty="0">
                <a:solidFill>
                  <a:schemeClr val="accent1">
                    <a:lumMod val="60000"/>
                    <a:lumOff val="40000"/>
                  </a:schemeClr>
                </a:solidFill>
              </a:rPr>
              <a:t>placing blame </a:t>
            </a:r>
            <a:r>
              <a:rPr lang="en-AU" sz="3700" i="1" dirty="0"/>
              <a:t>on family members.  </a:t>
            </a:r>
            <a:r>
              <a:rPr lang="en-AU" sz="3700" i="1" dirty="0">
                <a:solidFill>
                  <a:srgbClr val="92D050"/>
                </a:solidFill>
              </a:rPr>
              <a:t>The 37% rise in divorce cases in 1976-77 </a:t>
            </a:r>
            <a:r>
              <a:rPr lang="en-AU" sz="3700" i="1" dirty="0"/>
              <a:t>reveal this law was favoured by society and demonstrated a family arrangement that had shifted from the religiously focused notion of ‘marriage for life’.  In this sense, law reform has been</a:t>
            </a:r>
            <a:r>
              <a:rPr lang="en-AU" sz="3700" i="1" dirty="0">
                <a:solidFill>
                  <a:srgbClr val="FFC000"/>
                </a:solidFill>
              </a:rPr>
              <a:t> highly </a:t>
            </a:r>
            <a:r>
              <a:rPr lang="en-AU" sz="3700" i="1" dirty="0">
                <a:solidFill>
                  <a:schemeClr val="accent1">
                    <a:lumMod val="60000"/>
                    <a:lumOff val="40000"/>
                  </a:schemeClr>
                </a:solidFill>
              </a:rPr>
              <a:t>effective</a:t>
            </a:r>
            <a:r>
              <a:rPr lang="en-AU" sz="3700" i="1" dirty="0"/>
              <a:t> in </a:t>
            </a:r>
            <a:r>
              <a:rPr lang="en-AU" sz="3700" i="1" dirty="0">
                <a:solidFill>
                  <a:schemeClr val="accent1">
                    <a:lumMod val="60000"/>
                    <a:lumOff val="40000"/>
                  </a:schemeClr>
                </a:solidFill>
              </a:rPr>
              <a:t>responding</a:t>
            </a:r>
            <a:r>
              <a:rPr lang="en-AU" sz="3700" i="1" dirty="0"/>
              <a:t> to the changing needs of family members.</a:t>
            </a:r>
          </a:p>
          <a:p>
            <a:pPr marL="0" indent="0">
              <a:lnSpc>
                <a:spcPct val="120000"/>
              </a:lnSpc>
              <a:buNone/>
            </a:pPr>
            <a:r>
              <a:rPr lang="en-AU" sz="3700" i="1" dirty="0" smtClean="0"/>
              <a:t>The </a:t>
            </a:r>
            <a:r>
              <a:rPr lang="en-AU" sz="3700" i="1" dirty="0"/>
              <a:t>increasingly diverse range of family forms existing outside the traditional heterosexual nuclear family model has led to a range of legal issues for those in alternative family relationships.  The law has been effectively reformed so as to redress these issues and achieve justice.  The introduction of the “Property Relationships Act 1984” broadened the definition of de facto relationships to ‘two people living in a close personal relationship’, thus according homosexual couples with some definite legal status.  With respect to same sex couples, a legal issue arose as a result of the case of “Hope &amp; Brown v HIB Health Fund 1995.  In this case, the gay couple were found to be discriminated against because of their sexual orientation.  The law was then effectively reformed so as to recognise homosexual couples for insurance purposes.  This case highlights ‘protection’ of same sex couples and ‘equality of access to insurance, thus displaying that justice has been achieved as a result of law reform.</a:t>
            </a:r>
          </a:p>
          <a:p>
            <a:pPr marL="0" indent="0">
              <a:lnSpc>
                <a:spcPct val="120000"/>
              </a:lnSpc>
              <a:buNone/>
            </a:pPr>
            <a:r>
              <a:rPr lang="en-AU" sz="3700" i="1" dirty="0"/>
              <a:t>Technological revolution in the past 30 years has perhaps created the greatest challenge to the effectiveness of law reform in achieving justice.  Both technologies have not only challenged morality but also the ethics of artificially manipulating child conception and birth.  New technologies and changing family structures remain a difficult area for law reform, as they grow increasingly complicated and parental responsibility is difficult to place.  The rise of IVF and artificial insemination has created ambiguity regarding the biological parents of a child, as was highlighted in the case of ND and BM 2003.  However, society nonetheless perceives children born from such technologies as equal to children conceived naturally and the law has effectively been reformed to reflect these values and protect the rights of such children, through the introduction of the “Artificial Conception Act 1989” which gave children conceived by birth technologies the same status as children conceived naturally, hence achieving justice.  This reflects the ‘protection’ of individual rights and reflects that the law has effectively been reformed to redress the issues experienced by alternative family arrangements which arise from new technologies.</a:t>
            </a:r>
          </a:p>
          <a:p>
            <a:endParaRPr lang="en-AU" dirty="0"/>
          </a:p>
        </p:txBody>
      </p:sp>
    </p:spTree>
    <p:extLst>
      <p:ext uri="{BB962C8B-B14F-4D97-AF65-F5344CB8AC3E}">
        <p14:creationId xmlns:p14="http://schemas.microsoft.com/office/powerpoint/2010/main" val="239549399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flipV="1">
            <a:off x="10777727" y="523631"/>
            <a:ext cx="146302" cy="451726"/>
          </a:xfrm>
        </p:spPr>
        <p:txBody>
          <a:bodyPr/>
          <a:lstStyle/>
          <a:p>
            <a:endParaRPr lang="en-AU" dirty="0"/>
          </a:p>
        </p:txBody>
      </p:sp>
      <p:sp>
        <p:nvSpPr>
          <p:cNvPr id="3" name="Content Placeholder 2"/>
          <p:cNvSpPr>
            <a:spLocks noGrp="1"/>
          </p:cNvSpPr>
          <p:nvPr>
            <p:ph idx="1"/>
          </p:nvPr>
        </p:nvSpPr>
        <p:spPr>
          <a:xfrm>
            <a:off x="1103312" y="523632"/>
            <a:ext cx="10198672" cy="5724768"/>
          </a:xfrm>
        </p:spPr>
        <p:txBody>
          <a:bodyPr>
            <a:normAutofit lnSpcReduction="10000"/>
          </a:bodyPr>
          <a:lstStyle/>
          <a:p>
            <a:pPr marL="0" indent="0">
              <a:buNone/>
            </a:pPr>
            <a:r>
              <a:rPr lang="en-AU" i="1" dirty="0"/>
              <a:t>The notion of marriage, defacto and de jure, is one which is designed to </a:t>
            </a:r>
            <a:r>
              <a:rPr lang="en-AU" i="1" dirty="0">
                <a:solidFill>
                  <a:schemeClr val="accent1">
                    <a:lumMod val="60000"/>
                    <a:lumOff val="40000"/>
                  </a:schemeClr>
                </a:solidFill>
              </a:rPr>
              <a:t>encourage</a:t>
            </a:r>
            <a:r>
              <a:rPr lang="en-AU" i="1" dirty="0"/>
              <a:t> </a:t>
            </a:r>
            <a:r>
              <a:rPr lang="en-AU" i="1" dirty="0">
                <a:solidFill>
                  <a:schemeClr val="accent1">
                    <a:lumMod val="60000"/>
                    <a:lumOff val="40000"/>
                  </a:schemeClr>
                </a:solidFill>
              </a:rPr>
              <a:t>cooperation</a:t>
            </a:r>
            <a:r>
              <a:rPr lang="en-AU" i="1" dirty="0"/>
              <a:t> in </a:t>
            </a:r>
            <a:r>
              <a:rPr lang="en-AU" i="1" dirty="0">
                <a:solidFill>
                  <a:srgbClr val="92D050"/>
                </a:solidFill>
              </a:rPr>
              <a:t>the modern law</a:t>
            </a:r>
            <a:r>
              <a:rPr lang="en-AU" i="1" dirty="0"/>
              <a:t>.  The </a:t>
            </a:r>
            <a:r>
              <a:rPr lang="en-AU" i="1" dirty="0">
                <a:solidFill>
                  <a:schemeClr val="accent1">
                    <a:lumMod val="60000"/>
                    <a:lumOff val="40000"/>
                  </a:schemeClr>
                </a:solidFill>
              </a:rPr>
              <a:t>old</a:t>
            </a:r>
            <a:r>
              <a:rPr lang="en-AU" i="1" dirty="0"/>
              <a:t> notion of ‘</a:t>
            </a:r>
            <a:r>
              <a:rPr lang="en-AU" i="1" dirty="0" err="1">
                <a:solidFill>
                  <a:srgbClr val="92D050"/>
                </a:solidFill>
              </a:rPr>
              <a:t>unito</a:t>
            </a:r>
            <a:r>
              <a:rPr lang="en-AU" i="1" dirty="0">
                <a:solidFill>
                  <a:srgbClr val="92D050"/>
                </a:solidFill>
              </a:rPr>
              <a:t> </a:t>
            </a:r>
            <a:r>
              <a:rPr lang="en-AU" i="1" dirty="0" err="1">
                <a:solidFill>
                  <a:srgbClr val="92D050"/>
                </a:solidFill>
              </a:rPr>
              <a:t>caro</a:t>
            </a:r>
            <a:r>
              <a:rPr lang="en-AU" i="1" dirty="0"/>
              <a:t>’, ‘one person’ being the man, has been </a:t>
            </a:r>
            <a:r>
              <a:rPr lang="en-AU" i="1" dirty="0">
                <a:solidFill>
                  <a:schemeClr val="accent1">
                    <a:lumMod val="60000"/>
                    <a:lumOff val="40000"/>
                  </a:schemeClr>
                </a:solidFill>
              </a:rPr>
              <a:t>overturned </a:t>
            </a:r>
            <a:r>
              <a:rPr lang="en-AU" i="1" dirty="0"/>
              <a:t>by </a:t>
            </a:r>
            <a:r>
              <a:rPr lang="en-AU" i="1" dirty="0">
                <a:solidFill>
                  <a:srgbClr val="FFC000"/>
                </a:solidFill>
              </a:rPr>
              <a:t>more</a:t>
            </a:r>
            <a:r>
              <a:rPr lang="en-AU" i="1" dirty="0">
                <a:solidFill>
                  <a:srgbClr val="92D050"/>
                </a:solidFill>
              </a:rPr>
              <a:t> progressive legal theory</a:t>
            </a:r>
            <a:r>
              <a:rPr lang="en-AU" i="1" dirty="0"/>
              <a:t>, viewing marriage as a </a:t>
            </a:r>
            <a:r>
              <a:rPr lang="en-AU" i="1" dirty="0">
                <a:solidFill>
                  <a:schemeClr val="accent1">
                    <a:lumMod val="60000"/>
                    <a:lumOff val="40000"/>
                  </a:schemeClr>
                </a:solidFill>
              </a:rPr>
              <a:t>constructive</a:t>
            </a:r>
            <a:r>
              <a:rPr lang="en-AU" i="1" dirty="0"/>
              <a:t> partnership in the </a:t>
            </a:r>
            <a:r>
              <a:rPr lang="en-AU" i="1" dirty="0">
                <a:solidFill>
                  <a:schemeClr val="accent1">
                    <a:lumMod val="60000"/>
                    <a:lumOff val="40000"/>
                  </a:schemeClr>
                </a:solidFill>
              </a:rPr>
              <a:t>modern</a:t>
            </a:r>
            <a:r>
              <a:rPr lang="en-AU" i="1" dirty="0"/>
              <a:t> society.  The </a:t>
            </a:r>
            <a:r>
              <a:rPr lang="en-AU" i="1" dirty="0">
                <a:solidFill>
                  <a:schemeClr val="accent1">
                    <a:lumMod val="60000"/>
                    <a:lumOff val="40000"/>
                  </a:schemeClr>
                </a:solidFill>
              </a:rPr>
              <a:t>old</a:t>
            </a:r>
            <a:r>
              <a:rPr lang="en-AU" i="1" dirty="0"/>
              <a:t> values attached to de jure marriage, under </a:t>
            </a:r>
            <a:r>
              <a:rPr lang="en-AU" i="1" dirty="0">
                <a:solidFill>
                  <a:srgbClr val="92D050"/>
                </a:solidFill>
              </a:rPr>
              <a:t>“Hyde v Hyde &amp; Woodmansee 1866 </a:t>
            </a:r>
            <a:r>
              <a:rPr lang="en-AU" i="1" dirty="0"/>
              <a:t>are enshrined in the </a:t>
            </a:r>
            <a:r>
              <a:rPr lang="en-AU" i="1" dirty="0">
                <a:solidFill>
                  <a:srgbClr val="92D050"/>
                </a:solidFill>
              </a:rPr>
              <a:t>“Family Law Act”, </a:t>
            </a:r>
            <a:r>
              <a:rPr lang="en-AU" i="1" dirty="0"/>
              <a:t>in that a marriage is designed to be between a man and woman, voluntarily entered into for life, to the exclusion of all others.  The notions entailed in this definition are becoming </a:t>
            </a:r>
            <a:r>
              <a:rPr lang="en-AU" i="1" dirty="0">
                <a:solidFill>
                  <a:srgbClr val="FFC000"/>
                </a:solidFill>
              </a:rPr>
              <a:t>increasingly </a:t>
            </a:r>
            <a:r>
              <a:rPr lang="en-AU" i="1" dirty="0">
                <a:solidFill>
                  <a:schemeClr val="accent1">
                    <a:lumMod val="60000"/>
                    <a:lumOff val="40000"/>
                  </a:schemeClr>
                </a:solidFill>
              </a:rPr>
              <a:t>challenged</a:t>
            </a:r>
            <a:r>
              <a:rPr lang="en-AU" i="1" dirty="0"/>
              <a:t>, as many alternative family relationships have arisen.  The </a:t>
            </a:r>
            <a:r>
              <a:rPr lang="en-AU" i="1" dirty="0">
                <a:solidFill>
                  <a:schemeClr val="accent1">
                    <a:lumMod val="60000"/>
                    <a:lumOff val="40000"/>
                  </a:schemeClr>
                </a:solidFill>
              </a:rPr>
              <a:t>emancipation of women </a:t>
            </a:r>
            <a:r>
              <a:rPr lang="en-AU" i="1" dirty="0"/>
              <a:t>in the past century witnessed </a:t>
            </a:r>
            <a:r>
              <a:rPr lang="en-AU" i="1" dirty="0">
                <a:solidFill>
                  <a:schemeClr val="accent1">
                    <a:lumMod val="60000"/>
                    <a:lumOff val="40000"/>
                  </a:schemeClr>
                </a:solidFill>
              </a:rPr>
              <a:t>law reform</a:t>
            </a:r>
            <a:r>
              <a:rPr lang="en-AU" i="1" dirty="0"/>
              <a:t>, with the introduction of the </a:t>
            </a:r>
            <a:r>
              <a:rPr lang="en-AU" i="1" dirty="0">
                <a:solidFill>
                  <a:srgbClr val="92D050"/>
                </a:solidFill>
              </a:rPr>
              <a:t>Family Law Act 1975 (</a:t>
            </a:r>
            <a:r>
              <a:rPr lang="en-AU" i="1" dirty="0" err="1">
                <a:solidFill>
                  <a:srgbClr val="92D050"/>
                </a:solidFill>
              </a:rPr>
              <a:t>Cth</a:t>
            </a:r>
            <a:r>
              <a:rPr lang="en-AU" i="1" dirty="0">
                <a:solidFill>
                  <a:srgbClr val="92D050"/>
                </a:solidFill>
              </a:rPr>
              <a:t>)” </a:t>
            </a:r>
            <a:r>
              <a:rPr lang="en-AU" i="1" dirty="0"/>
              <a:t>which </a:t>
            </a:r>
            <a:r>
              <a:rPr lang="en-AU" i="1" dirty="0">
                <a:solidFill>
                  <a:schemeClr val="accent1">
                    <a:lumMod val="60000"/>
                    <a:lumOff val="40000"/>
                  </a:schemeClr>
                </a:solidFill>
              </a:rPr>
              <a:t>established the concept of no fault divorce</a:t>
            </a:r>
            <a:r>
              <a:rPr lang="en-AU" i="1" dirty="0"/>
              <a:t>.  Prior to this the </a:t>
            </a:r>
            <a:r>
              <a:rPr lang="en-AU" i="1" dirty="0">
                <a:solidFill>
                  <a:srgbClr val="92D050"/>
                </a:solidFill>
              </a:rPr>
              <a:t>“Matrimonial Causes Act </a:t>
            </a:r>
            <a:r>
              <a:rPr lang="en-AU" i="1" dirty="0" smtClean="0">
                <a:solidFill>
                  <a:srgbClr val="92D050"/>
                </a:solidFill>
              </a:rPr>
              <a:t>1959 </a:t>
            </a:r>
            <a:r>
              <a:rPr lang="en-AU" i="1" dirty="0">
                <a:solidFill>
                  <a:srgbClr val="92D050"/>
                </a:solidFill>
              </a:rPr>
              <a:t>(</a:t>
            </a:r>
            <a:r>
              <a:rPr lang="en-AU" i="1" dirty="0" err="1">
                <a:solidFill>
                  <a:srgbClr val="92D050"/>
                </a:solidFill>
              </a:rPr>
              <a:t>Cth</a:t>
            </a:r>
            <a:r>
              <a:rPr lang="en-AU" i="1" dirty="0">
                <a:solidFill>
                  <a:srgbClr val="92D050"/>
                </a:solidFill>
              </a:rPr>
              <a:t>)” </a:t>
            </a:r>
            <a:r>
              <a:rPr lang="en-AU" i="1" dirty="0">
                <a:solidFill>
                  <a:schemeClr val="accent1">
                    <a:lumMod val="60000"/>
                    <a:lumOff val="40000"/>
                  </a:schemeClr>
                </a:solidFill>
              </a:rPr>
              <a:t>permitted divorce only on 14 grounds based on fault</a:t>
            </a:r>
            <a:r>
              <a:rPr lang="en-AU" i="1" dirty="0"/>
              <a:t>, which was </a:t>
            </a:r>
            <a:r>
              <a:rPr lang="en-AU" i="1" dirty="0">
                <a:solidFill>
                  <a:schemeClr val="accent1">
                    <a:lumMod val="60000"/>
                    <a:lumOff val="40000"/>
                  </a:schemeClr>
                </a:solidFill>
              </a:rPr>
              <a:t>impractical</a:t>
            </a:r>
            <a:r>
              <a:rPr lang="en-AU" i="1" dirty="0"/>
              <a:t> and </a:t>
            </a:r>
            <a:r>
              <a:rPr lang="en-AU" i="1" dirty="0">
                <a:solidFill>
                  <a:schemeClr val="accent1">
                    <a:lumMod val="60000"/>
                    <a:lumOff val="40000"/>
                  </a:schemeClr>
                </a:solidFill>
              </a:rPr>
              <a:t>created animosity </a:t>
            </a:r>
            <a:r>
              <a:rPr lang="en-AU" i="1" dirty="0"/>
              <a:t>in the family unit.  The introduction of the concept of </a:t>
            </a:r>
            <a:r>
              <a:rPr lang="en-AU" i="1" dirty="0">
                <a:solidFill>
                  <a:srgbClr val="92D050"/>
                </a:solidFill>
              </a:rPr>
              <a:t>‘irretrievable breakdown’ </a:t>
            </a:r>
            <a:r>
              <a:rPr lang="en-AU" i="1" dirty="0"/>
              <a:t>is a </a:t>
            </a:r>
            <a:r>
              <a:rPr lang="en-AU" i="1" dirty="0">
                <a:solidFill>
                  <a:schemeClr val="accent1">
                    <a:lumMod val="60000"/>
                    <a:lumOff val="40000"/>
                  </a:schemeClr>
                </a:solidFill>
              </a:rPr>
              <a:t>move away </a:t>
            </a:r>
            <a:r>
              <a:rPr lang="en-AU" i="1" dirty="0"/>
              <a:t>from the law </a:t>
            </a:r>
            <a:r>
              <a:rPr lang="en-AU" i="1" dirty="0">
                <a:solidFill>
                  <a:schemeClr val="accent1">
                    <a:lumMod val="60000"/>
                    <a:lumOff val="40000"/>
                  </a:schemeClr>
                </a:solidFill>
              </a:rPr>
              <a:t>into private morality </a:t>
            </a:r>
            <a:r>
              <a:rPr lang="en-AU" i="1" dirty="0"/>
              <a:t>and affairs, and is </a:t>
            </a:r>
            <a:r>
              <a:rPr lang="en-AU" i="1" dirty="0">
                <a:solidFill>
                  <a:schemeClr val="accent1">
                    <a:lumMod val="60000"/>
                    <a:lumOff val="40000"/>
                  </a:schemeClr>
                </a:solidFill>
              </a:rPr>
              <a:t>quicker</a:t>
            </a:r>
            <a:r>
              <a:rPr lang="en-AU" i="1" dirty="0"/>
              <a:t> and </a:t>
            </a:r>
            <a:r>
              <a:rPr lang="en-AU" i="1" dirty="0">
                <a:solidFill>
                  <a:srgbClr val="FFC000"/>
                </a:solidFill>
              </a:rPr>
              <a:t>more</a:t>
            </a:r>
            <a:r>
              <a:rPr lang="en-AU" i="1" dirty="0"/>
              <a:t> </a:t>
            </a:r>
            <a:r>
              <a:rPr lang="en-AU" i="1" dirty="0">
                <a:solidFill>
                  <a:srgbClr val="92D050"/>
                </a:solidFill>
              </a:rPr>
              <a:t>‘resource efficient</a:t>
            </a:r>
            <a:r>
              <a:rPr lang="en-AU" i="1" dirty="0"/>
              <a:t>’ than </a:t>
            </a:r>
            <a:r>
              <a:rPr lang="en-AU" i="1" dirty="0">
                <a:solidFill>
                  <a:schemeClr val="accent1">
                    <a:lumMod val="60000"/>
                    <a:lumOff val="40000"/>
                  </a:schemeClr>
                </a:solidFill>
              </a:rPr>
              <a:t>placing blame </a:t>
            </a:r>
            <a:r>
              <a:rPr lang="en-AU" i="1" dirty="0"/>
              <a:t>on family members.  </a:t>
            </a:r>
            <a:r>
              <a:rPr lang="en-AU" i="1" dirty="0">
                <a:solidFill>
                  <a:srgbClr val="92D050"/>
                </a:solidFill>
              </a:rPr>
              <a:t>The 37% rise in divorce cases in 1976-77 </a:t>
            </a:r>
            <a:r>
              <a:rPr lang="en-AU" i="1" dirty="0"/>
              <a:t>reveal this law was </a:t>
            </a:r>
            <a:r>
              <a:rPr lang="en-AU" i="1" dirty="0">
                <a:solidFill>
                  <a:srgbClr val="FF3399"/>
                </a:solidFill>
              </a:rPr>
              <a:t>favoured by society </a:t>
            </a:r>
            <a:r>
              <a:rPr lang="en-AU" i="1" dirty="0"/>
              <a:t>and demonstrated a family arrangement that</a:t>
            </a:r>
            <a:r>
              <a:rPr lang="en-AU" i="1" dirty="0">
                <a:solidFill>
                  <a:srgbClr val="FF3399"/>
                </a:solidFill>
              </a:rPr>
              <a:t> had shifted </a:t>
            </a:r>
            <a:r>
              <a:rPr lang="en-AU" i="1" dirty="0"/>
              <a:t>from </a:t>
            </a:r>
            <a:r>
              <a:rPr lang="en-AU" i="1" dirty="0">
                <a:solidFill>
                  <a:srgbClr val="FF3399"/>
                </a:solidFill>
              </a:rPr>
              <a:t>the religiously focused notion</a:t>
            </a:r>
            <a:r>
              <a:rPr lang="en-AU" i="1" dirty="0"/>
              <a:t> of ‘</a:t>
            </a:r>
            <a:r>
              <a:rPr lang="en-AU" i="1" dirty="0">
                <a:solidFill>
                  <a:srgbClr val="92D050"/>
                </a:solidFill>
              </a:rPr>
              <a:t>marriage for life’.  </a:t>
            </a:r>
            <a:r>
              <a:rPr lang="en-AU" i="1" dirty="0"/>
              <a:t>In this sense, </a:t>
            </a:r>
            <a:r>
              <a:rPr lang="en-AU" i="1" dirty="0">
                <a:solidFill>
                  <a:srgbClr val="FF3399"/>
                </a:solidFill>
              </a:rPr>
              <a:t>law reform </a:t>
            </a:r>
            <a:r>
              <a:rPr lang="en-AU" i="1" dirty="0"/>
              <a:t>has been</a:t>
            </a:r>
            <a:r>
              <a:rPr lang="en-AU" i="1" dirty="0">
                <a:solidFill>
                  <a:srgbClr val="FFC000"/>
                </a:solidFill>
              </a:rPr>
              <a:t> highly </a:t>
            </a:r>
            <a:r>
              <a:rPr lang="en-AU" i="1" dirty="0">
                <a:solidFill>
                  <a:schemeClr val="accent1">
                    <a:lumMod val="60000"/>
                    <a:lumOff val="40000"/>
                  </a:schemeClr>
                </a:solidFill>
              </a:rPr>
              <a:t>effective</a:t>
            </a:r>
            <a:r>
              <a:rPr lang="en-AU" i="1" dirty="0"/>
              <a:t> in </a:t>
            </a:r>
            <a:r>
              <a:rPr lang="en-AU" i="1" dirty="0">
                <a:solidFill>
                  <a:schemeClr val="accent1">
                    <a:lumMod val="60000"/>
                    <a:lumOff val="40000"/>
                  </a:schemeClr>
                </a:solidFill>
              </a:rPr>
              <a:t>responding</a:t>
            </a:r>
            <a:r>
              <a:rPr lang="en-AU" i="1" dirty="0"/>
              <a:t> to the changing needs of family members.</a:t>
            </a:r>
          </a:p>
          <a:p>
            <a:endParaRPr lang="en-AU" dirty="0"/>
          </a:p>
        </p:txBody>
      </p:sp>
    </p:spTree>
    <p:extLst>
      <p:ext uri="{BB962C8B-B14F-4D97-AF65-F5344CB8AC3E}">
        <p14:creationId xmlns:p14="http://schemas.microsoft.com/office/powerpoint/2010/main" val="408181999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231648"/>
            <a:ext cx="11143553" cy="3096768"/>
          </a:xfrm>
        </p:spPr>
        <p:txBody>
          <a:bodyPr/>
          <a:lstStyle/>
          <a:p>
            <a:pPr marL="0" indent="0"/>
            <a:r>
              <a:rPr lang="en-AU" sz="4400" dirty="0" smtClean="0"/>
              <a:t>25 mark response</a:t>
            </a:r>
            <a:br>
              <a:rPr lang="en-AU" sz="4400" dirty="0" smtClean="0"/>
            </a:br>
            <a:r>
              <a:rPr lang="en-AU" sz="4400" dirty="0" smtClean="0"/>
              <a:t/>
            </a:r>
            <a:br>
              <a:rPr lang="en-AU" sz="4400" dirty="0" smtClean="0"/>
            </a:br>
            <a:r>
              <a:rPr lang="en-AU" sz="3600" dirty="0" smtClean="0"/>
              <a:t>High </a:t>
            </a:r>
            <a:r>
              <a:rPr lang="en-AU" sz="3600" dirty="0"/>
              <a:t>density of attitude</a:t>
            </a:r>
            <a:br>
              <a:rPr lang="en-AU" sz="3600" dirty="0"/>
            </a:br>
            <a:r>
              <a:rPr lang="en-AU" sz="3600" dirty="0"/>
              <a:t>More frequent graduation</a:t>
            </a:r>
            <a:br>
              <a:rPr lang="en-AU" sz="3600" dirty="0"/>
            </a:br>
            <a:r>
              <a:rPr lang="en-AU" sz="3600" dirty="0"/>
              <a:t>Frequent engagement with other voices</a:t>
            </a:r>
          </a:p>
        </p:txBody>
      </p:sp>
      <p:sp>
        <p:nvSpPr>
          <p:cNvPr id="3" name="Content Placeholder 2"/>
          <p:cNvSpPr>
            <a:spLocks noGrp="1"/>
          </p:cNvSpPr>
          <p:nvPr>
            <p:ph idx="1"/>
          </p:nvPr>
        </p:nvSpPr>
        <p:spPr>
          <a:xfrm>
            <a:off x="1103312" y="3523488"/>
            <a:ext cx="8946541" cy="2724911"/>
          </a:xfrm>
        </p:spPr>
        <p:txBody>
          <a:bodyPr>
            <a:normAutofit/>
          </a:bodyPr>
          <a:lstStyle/>
          <a:p>
            <a:r>
              <a:rPr lang="en-AU" sz="2800" dirty="0" smtClean="0"/>
              <a:t>Judgement woven through the entire text</a:t>
            </a:r>
          </a:p>
          <a:p>
            <a:r>
              <a:rPr lang="en-AU" sz="2800" dirty="0" smtClean="0"/>
              <a:t>Implicit and explicit</a:t>
            </a:r>
          </a:p>
          <a:p>
            <a:r>
              <a:rPr lang="en-AU" sz="2800" dirty="0" smtClean="0"/>
              <a:t>Graduation used to good effect to intensify attitude</a:t>
            </a:r>
            <a:endParaRPr lang="en-AU" sz="2800" dirty="0"/>
          </a:p>
          <a:p>
            <a:r>
              <a:rPr lang="en-AU" sz="2800" dirty="0" smtClean="0"/>
              <a:t>Authoritative convincing tone</a:t>
            </a:r>
          </a:p>
          <a:p>
            <a:endParaRPr lang="en-AU" dirty="0" smtClean="0"/>
          </a:p>
          <a:p>
            <a:endParaRPr lang="en-AU" dirty="0"/>
          </a:p>
        </p:txBody>
      </p:sp>
    </p:spTree>
    <p:extLst>
      <p:ext uri="{BB962C8B-B14F-4D97-AF65-F5344CB8AC3E}">
        <p14:creationId xmlns:p14="http://schemas.microsoft.com/office/powerpoint/2010/main" val="161402395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803427"/>
          </a:xfrm>
        </p:spPr>
        <p:txBody>
          <a:bodyPr/>
          <a:lstStyle/>
          <a:p>
            <a:pPr algn="ctr"/>
            <a:r>
              <a:rPr lang="en-AU" dirty="0" smtClean="0"/>
              <a:t>My Purpose Today</a:t>
            </a:r>
            <a:endParaRPr lang="en-AU" dirty="0"/>
          </a:p>
        </p:txBody>
      </p:sp>
      <p:sp>
        <p:nvSpPr>
          <p:cNvPr id="3" name="Content Placeholder 2"/>
          <p:cNvSpPr>
            <a:spLocks noGrp="1"/>
          </p:cNvSpPr>
          <p:nvPr>
            <p:ph idx="1"/>
          </p:nvPr>
        </p:nvSpPr>
        <p:spPr>
          <a:xfrm>
            <a:off x="1170367" y="1401342"/>
            <a:ext cx="9863393" cy="4798290"/>
          </a:xfrm>
        </p:spPr>
        <p:txBody>
          <a:bodyPr>
            <a:noAutofit/>
          </a:bodyPr>
          <a:lstStyle/>
          <a:p>
            <a:pPr lvl="1"/>
            <a:r>
              <a:rPr lang="en-AU" sz="3200" i="1" dirty="0" smtClean="0">
                <a:latin typeface="Baskerville Old Face" panose="02020602080505020303" pitchFamily="18" charset="0"/>
              </a:rPr>
              <a:t>Explain a very small amount about Functional Grammar</a:t>
            </a:r>
          </a:p>
          <a:p>
            <a:pPr lvl="1"/>
            <a:r>
              <a:rPr lang="en-AU" sz="3200" i="1" dirty="0" smtClean="0">
                <a:latin typeface="Baskerville Old Face" panose="02020602080505020303" pitchFamily="18" charset="0"/>
              </a:rPr>
              <a:t>Show some good and not so good samples of student writing</a:t>
            </a:r>
          </a:p>
          <a:p>
            <a:pPr lvl="1"/>
            <a:r>
              <a:rPr lang="en-AU" sz="3200" i="1" dirty="0" smtClean="0">
                <a:latin typeface="Baskerville Old Face" panose="02020602080505020303" pitchFamily="18" charset="0"/>
              </a:rPr>
              <a:t>Raise awareness of how grammar works in the writing</a:t>
            </a:r>
          </a:p>
          <a:p>
            <a:pPr lvl="1"/>
            <a:r>
              <a:rPr lang="en-AU" sz="3200" i="1" dirty="0" smtClean="0">
                <a:latin typeface="Baskerville Old Face" panose="02020602080505020303" pitchFamily="18" charset="0"/>
              </a:rPr>
              <a:t>Have a look at some text samples (handouts)</a:t>
            </a:r>
          </a:p>
          <a:p>
            <a:pPr lvl="1"/>
            <a:r>
              <a:rPr lang="en-AU" sz="3200" i="1" dirty="0" smtClean="0">
                <a:latin typeface="Baskerville Old Face" panose="02020602080505020303" pitchFamily="18" charset="0"/>
              </a:rPr>
              <a:t>Discuss teaching this aspect of literacy</a:t>
            </a:r>
          </a:p>
          <a:p>
            <a:pPr lvl="1"/>
            <a:r>
              <a:rPr lang="en-AU" sz="3200" i="1" dirty="0" smtClean="0">
                <a:latin typeface="Baskerville Old Face" panose="02020602080505020303" pitchFamily="18" charset="0"/>
              </a:rPr>
              <a:t>Play Bingo</a:t>
            </a:r>
            <a:endParaRPr lang="en-AU" sz="3200" i="1" dirty="0">
              <a:latin typeface="Baskerville Old Face" panose="02020602080505020303" pitchFamily="18" charset="0"/>
            </a:endParaRPr>
          </a:p>
        </p:txBody>
      </p:sp>
    </p:spTree>
    <p:extLst>
      <p:ext uri="{BB962C8B-B14F-4D97-AF65-F5344CB8AC3E}">
        <p14:creationId xmlns:p14="http://schemas.microsoft.com/office/powerpoint/2010/main" val="375125778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4323053" cy="858846"/>
          </a:xfrm>
        </p:spPr>
        <p:txBody>
          <a:bodyPr/>
          <a:lstStyle/>
          <a:p>
            <a:r>
              <a:rPr lang="en-AU" dirty="0" smtClean="0"/>
              <a:t>HSC Outcomes</a:t>
            </a:r>
            <a:endParaRPr lang="en-AU" dirty="0"/>
          </a:p>
        </p:txBody>
      </p:sp>
      <p:sp>
        <p:nvSpPr>
          <p:cNvPr id="3" name="Content Placeholder 2"/>
          <p:cNvSpPr>
            <a:spLocks noGrp="1"/>
          </p:cNvSpPr>
          <p:nvPr>
            <p:ph idx="1"/>
          </p:nvPr>
        </p:nvSpPr>
        <p:spPr/>
        <p:txBody>
          <a:bodyPr/>
          <a:lstStyle/>
          <a:p>
            <a:pPr marL="0" indent="0">
              <a:buNone/>
            </a:pPr>
            <a:endParaRPr lang="en-AU" dirty="0"/>
          </a:p>
        </p:txBody>
      </p:sp>
      <p:graphicFrame>
        <p:nvGraphicFramePr>
          <p:cNvPr id="4" name="Table 3"/>
          <p:cNvGraphicFramePr>
            <a:graphicFrameLocks noGrp="1"/>
          </p:cNvGraphicFramePr>
          <p:nvPr>
            <p:extLst>
              <p:ext uri="{D42A27DB-BD31-4B8C-83A1-F6EECF244321}">
                <p14:modId xmlns:p14="http://schemas.microsoft.com/office/powerpoint/2010/main" val="2249184153"/>
              </p:ext>
            </p:extLst>
          </p:nvPr>
        </p:nvGraphicFramePr>
        <p:xfrm>
          <a:off x="914400" y="1145311"/>
          <a:ext cx="10520218" cy="5443786"/>
        </p:xfrm>
        <a:graphic>
          <a:graphicData uri="http://schemas.openxmlformats.org/drawingml/2006/table">
            <a:tbl>
              <a:tblPr firstRow="1" firstCol="1" lastRow="1" lastCol="1" bandRow="1" bandCol="1">
                <a:tableStyleId>{5C22544A-7EE6-4342-B048-85BDC9FD1C3A}</a:tableStyleId>
              </a:tblPr>
              <a:tblGrid>
                <a:gridCol w="10520218"/>
              </a:tblGrid>
              <a:tr h="1251077">
                <a:tc>
                  <a:txBody>
                    <a:bodyPr/>
                    <a:lstStyle/>
                    <a:p>
                      <a:pPr>
                        <a:spcAft>
                          <a:spcPts val="0"/>
                        </a:spcAft>
                      </a:pPr>
                      <a:r>
                        <a:rPr lang="en-AU" sz="2000" b="0" dirty="0">
                          <a:effectLst/>
                        </a:rPr>
                        <a:t>A student</a:t>
                      </a:r>
                      <a:r>
                        <a:rPr lang="en-AU" sz="2000" b="0" dirty="0" smtClean="0">
                          <a:effectLst/>
                        </a:rPr>
                        <a:t>:</a:t>
                      </a:r>
                      <a:endParaRPr lang="en-AU" sz="2000" b="0" dirty="0">
                        <a:effectLst/>
                      </a:endParaRPr>
                    </a:p>
                    <a:p>
                      <a:pPr>
                        <a:spcAft>
                          <a:spcPts val="0"/>
                        </a:spcAft>
                      </a:pPr>
                      <a:r>
                        <a:rPr lang="en-AU" sz="2000" b="0" dirty="0">
                          <a:effectLst/>
                        </a:rPr>
                        <a:t>H1. </a:t>
                      </a:r>
                      <a:r>
                        <a:rPr lang="en-AU" sz="2000" b="0" dirty="0">
                          <a:solidFill>
                            <a:srgbClr val="FFFF00"/>
                          </a:solidFill>
                          <a:effectLst/>
                        </a:rPr>
                        <a:t>identifies</a:t>
                      </a:r>
                      <a:r>
                        <a:rPr lang="en-AU" sz="2000" b="0" dirty="0">
                          <a:effectLst/>
                        </a:rPr>
                        <a:t> and applies </a:t>
                      </a:r>
                      <a:r>
                        <a:rPr lang="en-AU" sz="2000" b="0" dirty="0">
                          <a:solidFill>
                            <a:srgbClr val="FFFF00"/>
                          </a:solidFill>
                          <a:effectLst/>
                        </a:rPr>
                        <a:t>legal concepts and terminology  </a:t>
                      </a:r>
                    </a:p>
                    <a:p>
                      <a:pPr>
                        <a:spcAft>
                          <a:spcPts val="0"/>
                        </a:spcAft>
                      </a:pPr>
                      <a:r>
                        <a:rPr lang="en-AU" sz="2000" b="0" dirty="0">
                          <a:effectLst/>
                        </a:rPr>
                        <a:t>H2. </a:t>
                      </a:r>
                      <a:r>
                        <a:rPr lang="en-AU" sz="2000" b="0" dirty="0">
                          <a:solidFill>
                            <a:srgbClr val="FFFF00"/>
                          </a:solidFill>
                          <a:effectLst/>
                        </a:rPr>
                        <a:t>describes</a:t>
                      </a:r>
                      <a:r>
                        <a:rPr lang="en-AU" sz="2000" b="0" dirty="0">
                          <a:effectLst/>
                        </a:rPr>
                        <a:t> and </a:t>
                      </a:r>
                      <a:r>
                        <a:rPr lang="en-AU" sz="2000" b="0" dirty="0">
                          <a:solidFill>
                            <a:srgbClr val="FFFF00"/>
                          </a:solidFill>
                          <a:effectLst/>
                        </a:rPr>
                        <a:t>explains key features </a:t>
                      </a:r>
                      <a:r>
                        <a:rPr lang="en-AU" sz="2000" b="0" dirty="0">
                          <a:effectLst/>
                        </a:rPr>
                        <a:t>of and the relationship between Australian and international law </a:t>
                      </a:r>
                      <a:endParaRPr lang="en-AU" sz="2000" b="0" dirty="0">
                        <a:effectLst/>
                        <a:latin typeface="Times New Roman" panose="02020603050405020304" pitchFamily="18" charset="0"/>
                        <a:ea typeface="Times New Roman" panose="02020603050405020304" pitchFamily="18" charset="0"/>
                      </a:endParaRPr>
                    </a:p>
                  </a:txBody>
                  <a:tcPr marL="68580" marR="68580" marT="36195" marB="36195"/>
                </a:tc>
              </a:tr>
              <a:tr h="701211">
                <a:tc>
                  <a:txBody>
                    <a:bodyPr/>
                    <a:lstStyle/>
                    <a:p>
                      <a:pPr>
                        <a:spcAft>
                          <a:spcPts val="0"/>
                        </a:spcAft>
                      </a:pPr>
                      <a:r>
                        <a:rPr lang="en-AU" sz="2000" b="0" dirty="0">
                          <a:effectLst/>
                        </a:rPr>
                        <a:t>H3. analyses the operation of domestic and international legal systems </a:t>
                      </a:r>
                    </a:p>
                    <a:p>
                      <a:pPr>
                        <a:spcAft>
                          <a:spcPts val="0"/>
                        </a:spcAft>
                      </a:pPr>
                      <a:r>
                        <a:rPr lang="en-AU" sz="2000" b="0" dirty="0">
                          <a:effectLst/>
                        </a:rPr>
                        <a:t>H4. </a:t>
                      </a:r>
                      <a:r>
                        <a:rPr lang="en-AU" sz="2000" b="0" dirty="0">
                          <a:solidFill>
                            <a:srgbClr val="FFFF00"/>
                          </a:solidFill>
                          <a:effectLst/>
                        </a:rPr>
                        <a:t>evaluates </a:t>
                      </a:r>
                      <a:r>
                        <a:rPr lang="en-AU" sz="2000" b="0" dirty="0">
                          <a:effectLst/>
                        </a:rPr>
                        <a:t>the effectiveness of the legal system in addressing issues </a:t>
                      </a:r>
                      <a:endParaRPr lang="en-AU" sz="2000" b="0" dirty="0">
                        <a:effectLst/>
                        <a:latin typeface="Times New Roman" panose="02020603050405020304" pitchFamily="18" charset="0"/>
                        <a:ea typeface="Times New Roman" panose="02020603050405020304" pitchFamily="18" charset="0"/>
                      </a:endParaRPr>
                    </a:p>
                  </a:txBody>
                  <a:tcPr marL="68580" marR="68580" marT="36195" marB="36195"/>
                </a:tc>
              </a:tr>
              <a:tr h="1314190">
                <a:tc>
                  <a:txBody>
                    <a:bodyPr/>
                    <a:lstStyle/>
                    <a:p>
                      <a:pPr>
                        <a:spcAft>
                          <a:spcPts val="0"/>
                        </a:spcAft>
                      </a:pPr>
                      <a:r>
                        <a:rPr lang="en-AU" sz="2000" b="0" dirty="0">
                          <a:effectLst/>
                        </a:rPr>
                        <a:t>H5. explains  the role of law in  encouraging cooperation and resolving conflict, as well as initiating and responding to change </a:t>
                      </a:r>
                    </a:p>
                    <a:p>
                      <a:pPr>
                        <a:spcAft>
                          <a:spcPts val="0"/>
                        </a:spcAft>
                      </a:pPr>
                      <a:r>
                        <a:rPr lang="en-AU" sz="2000" b="0" dirty="0">
                          <a:effectLst/>
                        </a:rPr>
                        <a:t>H6. </a:t>
                      </a:r>
                      <a:r>
                        <a:rPr lang="en-AU" sz="2000" b="0" dirty="0">
                          <a:solidFill>
                            <a:srgbClr val="FFFF00"/>
                          </a:solidFill>
                          <a:effectLst/>
                        </a:rPr>
                        <a:t>assesses</a:t>
                      </a:r>
                      <a:r>
                        <a:rPr lang="en-AU" sz="2000" b="0" dirty="0">
                          <a:effectLst/>
                        </a:rPr>
                        <a:t> the nature of the interrelationship between the legal system and society </a:t>
                      </a:r>
                    </a:p>
                    <a:p>
                      <a:pPr>
                        <a:spcAft>
                          <a:spcPts val="0"/>
                        </a:spcAft>
                      </a:pPr>
                      <a:r>
                        <a:rPr lang="en-AU" sz="2000" b="0" dirty="0">
                          <a:effectLst/>
                        </a:rPr>
                        <a:t>H7.</a:t>
                      </a:r>
                      <a:r>
                        <a:rPr lang="en-AU" sz="2000" b="0" dirty="0">
                          <a:solidFill>
                            <a:srgbClr val="FFFF00"/>
                          </a:solidFill>
                          <a:effectLst/>
                        </a:rPr>
                        <a:t> evaluates </a:t>
                      </a:r>
                      <a:r>
                        <a:rPr lang="en-AU" sz="2000" b="0" dirty="0">
                          <a:effectLst/>
                        </a:rPr>
                        <a:t>the effectiveness of the law in achieving justice </a:t>
                      </a:r>
                      <a:endParaRPr lang="en-AU" sz="2000" b="0" dirty="0">
                        <a:effectLst/>
                        <a:latin typeface="Times New Roman" panose="02020603050405020304" pitchFamily="18" charset="0"/>
                        <a:ea typeface="Times New Roman" panose="02020603050405020304" pitchFamily="18" charset="0"/>
                      </a:endParaRPr>
                    </a:p>
                  </a:txBody>
                  <a:tcPr marL="68580" marR="68580" marT="36195" marB="36195"/>
                </a:tc>
              </a:tr>
              <a:tr h="2136795">
                <a:tc>
                  <a:txBody>
                    <a:bodyPr/>
                    <a:lstStyle/>
                    <a:p>
                      <a:pPr>
                        <a:spcAft>
                          <a:spcPts val="0"/>
                        </a:spcAft>
                      </a:pPr>
                      <a:r>
                        <a:rPr lang="en-AU" sz="2000" b="0" dirty="0">
                          <a:effectLst/>
                        </a:rPr>
                        <a:t>H8. locates, selects, organises, synthesises and analyses legal information from a </a:t>
                      </a:r>
                      <a:r>
                        <a:rPr lang="en-AU" sz="2000" b="0" dirty="0">
                          <a:solidFill>
                            <a:srgbClr val="FFFF00"/>
                          </a:solidFill>
                          <a:effectLst/>
                        </a:rPr>
                        <a:t>variety of sources </a:t>
                      </a:r>
                      <a:r>
                        <a:rPr lang="en-AU" sz="2000" b="0" dirty="0">
                          <a:effectLst/>
                        </a:rPr>
                        <a:t>including </a:t>
                      </a:r>
                      <a:r>
                        <a:rPr lang="en-AU" sz="2000" b="0" dirty="0">
                          <a:solidFill>
                            <a:srgbClr val="FFFF00"/>
                          </a:solidFill>
                          <a:effectLst/>
                        </a:rPr>
                        <a:t>legislation, cases, media, international instruments </a:t>
                      </a:r>
                      <a:r>
                        <a:rPr lang="en-AU" sz="2000" b="0" dirty="0">
                          <a:effectLst/>
                        </a:rPr>
                        <a:t>and documents </a:t>
                      </a:r>
                    </a:p>
                    <a:p>
                      <a:pPr>
                        <a:spcAft>
                          <a:spcPts val="0"/>
                        </a:spcAft>
                      </a:pPr>
                      <a:r>
                        <a:rPr lang="en-AU" sz="2000" b="0" dirty="0">
                          <a:effectLst/>
                        </a:rPr>
                        <a:t>H9. communicates legal information using </a:t>
                      </a:r>
                      <a:r>
                        <a:rPr lang="en-AU" sz="2000" b="0" u="sng" dirty="0">
                          <a:solidFill>
                            <a:srgbClr val="FFFF00"/>
                          </a:solidFill>
                          <a:effectLst/>
                        </a:rPr>
                        <a:t>well-structured and logical </a:t>
                      </a:r>
                      <a:r>
                        <a:rPr lang="en-AU" sz="2400" b="1" u="sng" dirty="0">
                          <a:solidFill>
                            <a:srgbClr val="FFFF00"/>
                          </a:solidFill>
                          <a:effectLst/>
                        </a:rPr>
                        <a:t>arguments</a:t>
                      </a:r>
                      <a:r>
                        <a:rPr lang="en-AU" sz="2000" b="0" u="sng" dirty="0">
                          <a:solidFill>
                            <a:srgbClr val="FFFF00"/>
                          </a:solidFill>
                          <a:effectLst/>
                        </a:rPr>
                        <a:t> </a:t>
                      </a:r>
                    </a:p>
                    <a:p>
                      <a:pPr>
                        <a:spcAft>
                          <a:spcPts val="0"/>
                        </a:spcAft>
                      </a:pPr>
                      <a:r>
                        <a:rPr lang="en-AU" sz="2000" b="0" dirty="0">
                          <a:effectLst/>
                        </a:rPr>
                        <a:t>H10. analyses </a:t>
                      </a:r>
                      <a:r>
                        <a:rPr lang="en-AU" sz="2000" b="0" dirty="0">
                          <a:solidFill>
                            <a:srgbClr val="FFFF00"/>
                          </a:solidFill>
                          <a:effectLst/>
                        </a:rPr>
                        <a:t>differing perspectives</a:t>
                      </a:r>
                      <a:r>
                        <a:rPr lang="en-AU" sz="2000" b="0" dirty="0">
                          <a:effectLst/>
                        </a:rPr>
                        <a:t> and interpretations of legal information and issues. </a:t>
                      </a:r>
                    </a:p>
                  </a:txBody>
                  <a:tcPr marL="68580" marR="68580" marT="36195" marB="36195"/>
                </a:tc>
              </a:tr>
            </a:tbl>
          </a:graphicData>
        </a:graphic>
      </p:graphicFrame>
    </p:spTree>
    <p:extLst>
      <p:ext uri="{BB962C8B-B14F-4D97-AF65-F5344CB8AC3E}">
        <p14:creationId xmlns:p14="http://schemas.microsoft.com/office/powerpoint/2010/main" val="263176080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Design of Examination Questions</a:t>
            </a:r>
          </a:p>
        </p:txBody>
      </p:sp>
      <p:sp>
        <p:nvSpPr>
          <p:cNvPr id="3" name="Content Placeholder 2"/>
          <p:cNvSpPr>
            <a:spLocks noGrp="1"/>
          </p:cNvSpPr>
          <p:nvPr>
            <p:ph idx="1"/>
          </p:nvPr>
        </p:nvSpPr>
        <p:spPr>
          <a:xfrm>
            <a:off x="1103312" y="1267968"/>
            <a:ext cx="10137712" cy="5401056"/>
          </a:xfrm>
        </p:spPr>
        <p:txBody>
          <a:bodyPr>
            <a:normAutofit lnSpcReduction="10000"/>
          </a:bodyPr>
          <a:lstStyle/>
          <a:p>
            <a:pPr marL="0" indent="0" algn="ctr">
              <a:buNone/>
            </a:pPr>
            <a:r>
              <a:rPr lang="en-AU" sz="2400" dirty="0"/>
              <a:t>All  questions in the </a:t>
            </a:r>
            <a:r>
              <a:rPr lang="en-AU" sz="2400" dirty="0" smtClean="0"/>
              <a:t>focus areas of </a:t>
            </a:r>
            <a:r>
              <a:rPr lang="en-AU" sz="2400" dirty="0"/>
              <a:t>the paper in Legal Studies are worth 25 marks and allow 45 minutes </a:t>
            </a:r>
            <a:r>
              <a:rPr lang="en-AU" sz="2400" dirty="0" smtClean="0"/>
              <a:t>of writing time to create: </a:t>
            </a:r>
          </a:p>
          <a:p>
            <a:pPr marL="0" indent="0" algn="ctr">
              <a:buNone/>
            </a:pPr>
            <a:r>
              <a:rPr lang="en-AU" sz="2400" dirty="0" smtClean="0"/>
              <a:t>“</a:t>
            </a:r>
            <a:r>
              <a:rPr lang="en-AU" sz="2800" dirty="0">
                <a:solidFill>
                  <a:srgbClr val="FFFF00"/>
                </a:solidFill>
              </a:rPr>
              <a:t>well-structured and logical arguments </a:t>
            </a:r>
            <a:r>
              <a:rPr lang="en-AU" sz="2800" dirty="0" smtClean="0"/>
              <a:t>”</a:t>
            </a:r>
          </a:p>
          <a:p>
            <a:pPr marL="0" indent="0" algn="ctr">
              <a:buNone/>
            </a:pPr>
            <a:endParaRPr lang="en-AU" sz="2800" dirty="0" smtClean="0"/>
          </a:p>
          <a:p>
            <a:r>
              <a:rPr lang="en-AU" sz="2800" dirty="0" smtClean="0"/>
              <a:t>Arguments evaluate</a:t>
            </a:r>
            <a:endParaRPr lang="en-AU" sz="2800" dirty="0"/>
          </a:p>
          <a:p>
            <a:pPr lvl="1">
              <a:spcBef>
                <a:spcPts val="1800"/>
              </a:spcBef>
            </a:pPr>
            <a:r>
              <a:rPr lang="en-AU" sz="2400" dirty="0" smtClean="0"/>
              <a:t>The questions </a:t>
            </a:r>
            <a:r>
              <a:rPr lang="en-AU" sz="2400" dirty="0"/>
              <a:t>are all pitched at the better student </a:t>
            </a:r>
            <a:r>
              <a:rPr lang="en-AU" sz="2400" dirty="0" smtClean="0"/>
              <a:t>and, </a:t>
            </a:r>
            <a:r>
              <a:rPr lang="en-AU" sz="2400" dirty="0"/>
              <a:t>in line with Blooms </a:t>
            </a:r>
            <a:r>
              <a:rPr lang="en-AU" sz="2400" dirty="0" smtClean="0"/>
              <a:t>Taxonomy, </a:t>
            </a:r>
            <a:r>
              <a:rPr lang="en-AU" sz="2400" dirty="0"/>
              <a:t>require an answer which evaluates the Legal System </a:t>
            </a:r>
          </a:p>
          <a:p>
            <a:pPr lvl="1">
              <a:spcBef>
                <a:spcPts val="1800"/>
              </a:spcBef>
            </a:pPr>
            <a:r>
              <a:rPr lang="en-AU" sz="2400" dirty="0"/>
              <a:t>Common verbs in </a:t>
            </a:r>
            <a:r>
              <a:rPr lang="en-AU" sz="2400" dirty="0" smtClean="0"/>
              <a:t>highest levels of Blooms </a:t>
            </a:r>
            <a:r>
              <a:rPr lang="en-AU" sz="2400" dirty="0"/>
              <a:t>Taxonomy include  </a:t>
            </a:r>
            <a:r>
              <a:rPr lang="en-AU" sz="2400" dirty="0" smtClean="0">
                <a:solidFill>
                  <a:srgbClr val="FFFF00"/>
                </a:solidFill>
              </a:rPr>
              <a:t>Argue   </a:t>
            </a:r>
            <a:r>
              <a:rPr lang="en-AU" sz="2400" dirty="0">
                <a:solidFill>
                  <a:srgbClr val="FFFF00"/>
                </a:solidFill>
              </a:rPr>
              <a:t>Assess   Defend   Judge   Evaluate </a:t>
            </a:r>
          </a:p>
          <a:p>
            <a:pPr lvl="1">
              <a:spcBef>
                <a:spcPts val="1800"/>
              </a:spcBef>
            </a:pPr>
            <a:r>
              <a:rPr lang="en-AU" sz="2400" dirty="0"/>
              <a:t> The favourites in the HSC are </a:t>
            </a:r>
            <a:r>
              <a:rPr lang="en-AU" sz="2400" dirty="0" smtClean="0">
                <a:solidFill>
                  <a:srgbClr val="FFFF00"/>
                </a:solidFill>
              </a:rPr>
              <a:t>Assess,  </a:t>
            </a:r>
            <a:r>
              <a:rPr lang="en-AU" sz="2400" dirty="0">
                <a:solidFill>
                  <a:srgbClr val="FFFF00"/>
                </a:solidFill>
              </a:rPr>
              <a:t>Evaluate, Discuss or </a:t>
            </a:r>
            <a:r>
              <a:rPr lang="en-AU" sz="2400" dirty="0" smtClean="0">
                <a:solidFill>
                  <a:srgbClr val="FFFF00"/>
                </a:solidFill>
              </a:rPr>
              <a:t>To </a:t>
            </a:r>
            <a:r>
              <a:rPr lang="en-AU" sz="2400" dirty="0">
                <a:solidFill>
                  <a:srgbClr val="FFFF00"/>
                </a:solidFill>
              </a:rPr>
              <a:t>what extent </a:t>
            </a:r>
            <a:r>
              <a:rPr lang="en-AU" sz="2400" dirty="0" smtClean="0"/>
              <a:t>with </a:t>
            </a:r>
            <a:r>
              <a:rPr lang="en-AU" sz="2400" dirty="0"/>
              <a:t>the term </a:t>
            </a:r>
            <a:r>
              <a:rPr lang="en-AU" sz="2400" dirty="0">
                <a:solidFill>
                  <a:srgbClr val="FFFF00"/>
                </a:solidFill>
              </a:rPr>
              <a:t>effectiveness</a:t>
            </a:r>
            <a:r>
              <a:rPr lang="en-AU" sz="2400" dirty="0"/>
              <a:t> frequently included </a:t>
            </a:r>
          </a:p>
          <a:p>
            <a:endParaRPr lang="en-AU" dirty="0"/>
          </a:p>
        </p:txBody>
      </p:sp>
    </p:spTree>
    <p:extLst>
      <p:ext uri="{BB962C8B-B14F-4D97-AF65-F5344CB8AC3E}">
        <p14:creationId xmlns:p14="http://schemas.microsoft.com/office/powerpoint/2010/main" val="119996354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743036"/>
          </a:xfrm>
        </p:spPr>
        <p:txBody>
          <a:bodyPr/>
          <a:lstStyle/>
          <a:p>
            <a:r>
              <a:rPr lang="en-AU" sz="3600" dirty="0"/>
              <a:t>Exam questions: </a:t>
            </a:r>
            <a:r>
              <a:rPr lang="en-AU" sz="3600" dirty="0" smtClean="0"/>
              <a:t>Evaluation </a:t>
            </a:r>
            <a:r>
              <a:rPr lang="en-AU" sz="3600" dirty="0"/>
              <a:t>in the HSC</a:t>
            </a:r>
          </a:p>
        </p:txBody>
      </p:sp>
      <p:sp>
        <p:nvSpPr>
          <p:cNvPr id="3" name="Content Placeholder 2"/>
          <p:cNvSpPr>
            <a:spLocks noGrp="1"/>
          </p:cNvSpPr>
          <p:nvPr>
            <p:ph idx="1"/>
          </p:nvPr>
        </p:nvSpPr>
        <p:spPr>
          <a:xfrm>
            <a:off x="499873" y="1305170"/>
            <a:ext cx="11143488" cy="4943230"/>
          </a:xfrm>
        </p:spPr>
        <p:txBody>
          <a:bodyPr>
            <a:noAutofit/>
          </a:bodyPr>
          <a:lstStyle/>
          <a:p>
            <a:pPr marL="0" indent="0">
              <a:spcBef>
                <a:spcPts val="1800"/>
              </a:spcBef>
              <a:buNone/>
            </a:pPr>
            <a:r>
              <a:rPr lang="en-AU" sz="2400" dirty="0">
                <a:solidFill>
                  <a:srgbClr val="FFFF00"/>
                </a:solidFill>
              </a:rPr>
              <a:t>Assess</a:t>
            </a:r>
            <a:r>
              <a:rPr lang="en-AU" sz="2400" dirty="0"/>
              <a:t> whether changes to family law are an improvement on previous </a:t>
            </a:r>
            <a:r>
              <a:rPr lang="en-AU" sz="2400" dirty="0" smtClean="0"/>
              <a:t>law.</a:t>
            </a:r>
            <a:endParaRPr lang="en-AU" sz="2400" dirty="0"/>
          </a:p>
          <a:p>
            <a:pPr marL="0" indent="0">
              <a:spcBef>
                <a:spcPts val="1800"/>
              </a:spcBef>
              <a:buNone/>
            </a:pPr>
            <a:r>
              <a:rPr lang="en-AU" sz="2400" dirty="0"/>
              <a:t>How </a:t>
            </a:r>
            <a:r>
              <a:rPr lang="en-AU" sz="2400" dirty="0">
                <a:solidFill>
                  <a:srgbClr val="FFFF00"/>
                </a:solidFill>
              </a:rPr>
              <a:t>effective</a:t>
            </a:r>
            <a:r>
              <a:rPr lang="en-AU" sz="2400" dirty="0"/>
              <a:t> is the law in responding to problems in family relationships? </a:t>
            </a:r>
            <a:endParaRPr lang="en-AU" sz="2400" dirty="0" smtClean="0"/>
          </a:p>
          <a:p>
            <a:pPr marL="0" indent="0">
              <a:spcBef>
                <a:spcPts val="1800"/>
              </a:spcBef>
              <a:buNone/>
            </a:pPr>
            <a:r>
              <a:rPr lang="en-AU" sz="2400" dirty="0">
                <a:solidFill>
                  <a:srgbClr val="FFFF00"/>
                </a:solidFill>
              </a:rPr>
              <a:t>To what extent </a:t>
            </a:r>
            <a:r>
              <a:rPr lang="en-AU" sz="2400" dirty="0"/>
              <a:t>has the law protected the rights of Indigenous peoples to </a:t>
            </a:r>
            <a:r>
              <a:rPr lang="en-AU" sz="2400" dirty="0" smtClean="0"/>
              <a:t>natural resources</a:t>
            </a:r>
            <a:r>
              <a:rPr lang="en-AU" sz="2400" dirty="0"/>
              <a:t>?</a:t>
            </a:r>
            <a:endParaRPr lang="en-AU" sz="2400" dirty="0" smtClean="0"/>
          </a:p>
          <a:p>
            <a:pPr marL="0" indent="0">
              <a:spcBef>
                <a:spcPts val="1800"/>
              </a:spcBef>
              <a:buNone/>
            </a:pPr>
            <a:r>
              <a:rPr lang="en-AU" sz="2400" dirty="0" smtClean="0">
                <a:solidFill>
                  <a:srgbClr val="FFFF00"/>
                </a:solidFill>
              </a:rPr>
              <a:t>Assess</a:t>
            </a:r>
            <a:r>
              <a:rPr lang="en-AU" sz="2400" dirty="0" smtClean="0"/>
              <a:t> </a:t>
            </a:r>
            <a:r>
              <a:rPr lang="en-AU" sz="2400" dirty="0"/>
              <a:t>how compliance and non-compliance affect the achievement of world order. 	</a:t>
            </a:r>
            <a:endParaRPr lang="en-AU" sz="2400" dirty="0" smtClean="0"/>
          </a:p>
          <a:p>
            <a:pPr marL="0" indent="0">
              <a:spcBef>
                <a:spcPts val="1800"/>
              </a:spcBef>
              <a:buNone/>
            </a:pPr>
            <a:r>
              <a:rPr lang="en-AU" sz="2400" dirty="0"/>
              <a:t>Compare the </a:t>
            </a:r>
            <a:r>
              <a:rPr lang="en-AU" sz="2400" dirty="0">
                <a:solidFill>
                  <a:srgbClr val="FFFF00"/>
                </a:solidFill>
              </a:rPr>
              <a:t>effectiveness</a:t>
            </a:r>
            <a:r>
              <a:rPr lang="en-AU" sz="2400" dirty="0"/>
              <a:t> of legal and non-legal measures in protecting </a:t>
            </a:r>
            <a:r>
              <a:rPr lang="en-AU" sz="2400" dirty="0" smtClean="0"/>
              <a:t>the rights </a:t>
            </a:r>
            <a:r>
              <a:rPr lang="en-AU" sz="2400" dirty="0"/>
              <a:t>of those seeking shelter.</a:t>
            </a:r>
          </a:p>
          <a:p>
            <a:pPr marL="0" indent="0">
              <a:spcBef>
                <a:spcPts val="1800"/>
              </a:spcBef>
              <a:buNone/>
            </a:pPr>
            <a:r>
              <a:rPr lang="en-AU" sz="2400" dirty="0">
                <a:solidFill>
                  <a:srgbClr val="FFFF00"/>
                </a:solidFill>
              </a:rPr>
              <a:t>Discuss</a:t>
            </a:r>
            <a:r>
              <a:rPr lang="en-AU" sz="2400" dirty="0"/>
              <a:t> whether the courts deliver justice for families</a:t>
            </a:r>
            <a:r>
              <a:rPr lang="en-AU" sz="2400" dirty="0" smtClean="0"/>
              <a:t>.</a:t>
            </a:r>
          </a:p>
        </p:txBody>
      </p:sp>
    </p:spTree>
    <p:extLst>
      <p:ext uri="{BB962C8B-B14F-4D97-AF65-F5344CB8AC3E}">
        <p14:creationId xmlns:p14="http://schemas.microsoft.com/office/powerpoint/2010/main" val="360430657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1107858"/>
          </a:xfrm>
        </p:spPr>
        <p:txBody>
          <a:bodyPr/>
          <a:lstStyle/>
          <a:p>
            <a:r>
              <a:rPr lang="en-AU" dirty="0" smtClean="0"/>
              <a:t>Functional Grammar</a:t>
            </a:r>
            <a:endParaRPr lang="en-AU" dirty="0"/>
          </a:p>
        </p:txBody>
      </p:sp>
      <p:sp>
        <p:nvSpPr>
          <p:cNvPr id="3" name="Content Placeholder 2"/>
          <p:cNvSpPr>
            <a:spLocks noGrp="1"/>
          </p:cNvSpPr>
          <p:nvPr>
            <p:ph idx="1"/>
          </p:nvPr>
        </p:nvSpPr>
        <p:spPr>
          <a:xfrm>
            <a:off x="1103312" y="1682496"/>
            <a:ext cx="9869488" cy="4565903"/>
          </a:xfrm>
        </p:spPr>
        <p:txBody>
          <a:bodyPr>
            <a:noAutofit/>
          </a:bodyPr>
          <a:lstStyle/>
          <a:p>
            <a:r>
              <a:rPr lang="en-AU" sz="3600" b="1" dirty="0" smtClean="0"/>
              <a:t>Ideational</a:t>
            </a:r>
            <a:r>
              <a:rPr lang="en-AU" sz="3600" dirty="0" smtClean="0"/>
              <a:t>: information in a text, supplied by nouns, verbs, adjectives and adverbs</a:t>
            </a:r>
          </a:p>
          <a:p>
            <a:endParaRPr lang="en-AU" sz="3600" dirty="0" smtClean="0"/>
          </a:p>
          <a:p>
            <a:r>
              <a:rPr lang="en-AU" sz="3600" b="1" dirty="0" smtClean="0"/>
              <a:t>Interpersonal:  </a:t>
            </a:r>
            <a:r>
              <a:rPr lang="en-AU" sz="3600" dirty="0" smtClean="0"/>
              <a:t>communicates feelings and attitude</a:t>
            </a:r>
          </a:p>
          <a:p>
            <a:pPr marL="0" indent="0">
              <a:buNone/>
            </a:pPr>
            <a:endParaRPr lang="en-AU" sz="3600" dirty="0" smtClean="0"/>
          </a:p>
          <a:p>
            <a:r>
              <a:rPr lang="en-AU" sz="3600" b="1" dirty="0" smtClean="0"/>
              <a:t>Textual: </a:t>
            </a:r>
            <a:r>
              <a:rPr lang="en-AU" sz="3600" dirty="0" smtClean="0"/>
              <a:t>structures the text for meaning</a:t>
            </a:r>
            <a:endParaRPr lang="en-AU" sz="3600" dirty="0"/>
          </a:p>
        </p:txBody>
      </p:sp>
    </p:spTree>
    <p:extLst>
      <p:ext uri="{BB962C8B-B14F-4D97-AF65-F5344CB8AC3E}">
        <p14:creationId xmlns:p14="http://schemas.microsoft.com/office/powerpoint/2010/main" val="231992646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32737"/>
          </a:xfrm>
        </p:spPr>
        <p:txBody>
          <a:bodyPr/>
          <a:lstStyle/>
          <a:p>
            <a:pPr algn="ctr"/>
            <a:r>
              <a:rPr lang="en-AU" dirty="0" smtClean="0"/>
              <a:t>Interpersonal</a:t>
            </a:r>
            <a:endParaRPr lang="en-AU" dirty="0"/>
          </a:p>
        </p:txBody>
      </p:sp>
      <p:sp>
        <p:nvSpPr>
          <p:cNvPr id="3" name="Content Placeholder 2"/>
          <p:cNvSpPr>
            <a:spLocks noGrp="1"/>
          </p:cNvSpPr>
          <p:nvPr>
            <p:ph idx="1"/>
          </p:nvPr>
        </p:nvSpPr>
        <p:spPr>
          <a:xfrm>
            <a:off x="1103312" y="1385456"/>
            <a:ext cx="10027984" cy="5149456"/>
          </a:xfrm>
        </p:spPr>
        <p:txBody>
          <a:bodyPr>
            <a:normAutofit fontScale="92500"/>
          </a:bodyPr>
          <a:lstStyle/>
          <a:p>
            <a:pPr marL="0" indent="0">
              <a:buNone/>
            </a:pPr>
            <a:r>
              <a:rPr lang="en-AU" sz="3500" b="1" dirty="0" smtClean="0">
                <a:solidFill>
                  <a:schemeClr val="accent1">
                    <a:lumMod val="60000"/>
                    <a:lumOff val="40000"/>
                  </a:schemeClr>
                </a:solidFill>
              </a:rPr>
              <a:t>Attitude</a:t>
            </a:r>
            <a:r>
              <a:rPr lang="en-AU" sz="3200" dirty="0" smtClean="0">
                <a:solidFill>
                  <a:schemeClr val="accent1">
                    <a:lumMod val="60000"/>
                    <a:lumOff val="40000"/>
                  </a:schemeClr>
                </a:solidFill>
              </a:rPr>
              <a:t> </a:t>
            </a:r>
          </a:p>
          <a:p>
            <a:pPr lvl="1"/>
            <a:r>
              <a:rPr lang="en-AU" sz="2600" dirty="0" smtClean="0"/>
              <a:t>Explicit/Implicit – Inscribed or invoked in the text</a:t>
            </a:r>
          </a:p>
          <a:p>
            <a:pPr lvl="1"/>
            <a:r>
              <a:rPr lang="en-AU" sz="2600" dirty="0" smtClean="0"/>
              <a:t>Positive/Negative, Great or Small</a:t>
            </a:r>
          </a:p>
          <a:p>
            <a:pPr marL="0" indent="0">
              <a:buNone/>
            </a:pPr>
            <a:r>
              <a:rPr lang="en-AU" sz="3200" b="1" dirty="0" smtClean="0">
                <a:solidFill>
                  <a:srgbClr val="FFC000"/>
                </a:solidFill>
              </a:rPr>
              <a:t>Graduation</a:t>
            </a:r>
            <a:r>
              <a:rPr lang="en-AU" sz="3200" b="1" dirty="0" smtClean="0"/>
              <a:t> </a:t>
            </a:r>
          </a:p>
          <a:p>
            <a:pPr lvl="1"/>
            <a:r>
              <a:rPr lang="en-AU" sz="2600" dirty="0" smtClean="0"/>
              <a:t>How the writer reduces or intensifies the attitude expressed</a:t>
            </a:r>
          </a:p>
          <a:p>
            <a:pPr marL="0" indent="0">
              <a:buNone/>
            </a:pPr>
            <a:r>
              <a:rPr lang="en-AU" sz="3200" b="1" dirty="0" smtClean="0">
                <a:solidFill>
                  <a:srgbClr val="92D050"/>
                </a:solidFill>
              </a:rPr>
              <a:t>Engagement</a:t>
            </a:r>
            <a:r>
              <a:rPr lang="en-AU" sz="3200" b="1" dirty="0" smtClean="0"/>
              <a:t> </a:t>
            </a:r>
          </a:p>
          <a:p>
            <a:pPr lvl="1"/>
            <a:r>
              <a:rPr lang="en-AU" sz="2600" dirty="0"/>
              <a:t>H</a:t>
            </a:r>
            <a:r>
              <a:rPr lang="en-AU" sz="2600" dirty="0" smtClean="0"/>
              <a:t>ow the writer interacts with the reader by introducing other voices into the text. </a:t>
            </a:r>
          </a:p>
          <a:p>
            <a:pPr lvl="1"/>
            <a:r>
              <a:rPr lang="en-AU" sz="2600" dirty="0" smtClean="0"/>
              <a:t>The greater or more powerful the number of voices, the greater the authority of the text and the more persuasive</a:t>
            </a:r>
            <a:endParaRPr lang="en-AU" sz="2600" dirty="0"/>
          </a:p>
        </p:txBody>
      </p:sp>
    </p:spTree>
    <p:extLst>
      <p:ext uri="{BB962C8B-B14F-4D97-AF65-F5344CB8AC3E}">
        <p14:creationId xmlns:p14="http://schemas.microsoft.com/office/powerpoint/2010/main" val="223504843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4400" dirty="0"/>
              <a:t>Evaluation in SFL</a:t>
            </a:r>
            <a:endParaRPr lang="en-AU" dirty="0"/>
          </a:p>
        </p:txBody>
      </p:sp>
      <p:sp>
        <p:nvSpPr>
          <p:cNvPr id="3" name="Content Placeholder 2"/>
          <p:cNvSpPr>
            <a:spLocks noGrp="1"/>
          </p:cNvSpPr>
          <p:nvPr>
            <p:ph idx="1"/>
          </p:nvPr>
        </p:nvSpPr>
        <p:spPr>
          <a:xfrm>
            <a:off x="1103312" y="1853248"/>
            <a:ext cx="8946541" cy="4395151"/>
          </a:xfrm>
        </p:spPr>
        <p:txBody>
          <a:bodyPr/>
          <a:lstStyle/>
          <a:p>
            <a:pPr marL="0" indent="0" algn="ctr">
              <a:lnSpc>
                <a:spcPct val="150000"/>
              </a:lnSpc>
              <a:buNone/>
            </a:pPr>
            <a:r>
              <a:rPr lang="en-US" sz="2400" dirty="0"/>
              <a:t>“</a:t>
            </a:r>
            <a:r>
              <a:rPr lang="en-US" sz="3200" dirty="0"/>
              <a:t>how writers/speakers approve and disapprove, enthuse and abhor, applaud and criticise and with how they position their readers and listeners</a:t>
            </a:r>
            <a:r>
              <a:rPr lang="en-US" sz="3200" dirty="0" smtClean="0"/>
              <a:t>” </a:t>
            </a:r>
            <a:endParaRPr lang="en-US" sz="3200" dirty="0"/>
          </a:p>
          <a:p>
            <a:pPr marL="0" indent="0" algn="ctr">
              <a:lnSpc>
                <a:spcPct val="150000"/>
              </a:lnSpc>
              <a:buNone/>
            </a:pPr>
            <a:r>
              <a:rPr lang="en-US" sz="2800" dirty="0"/>
              <a:t>(Martin &amp; White, 2007: 1)</a:t>
            </a:r>
            <a:endParaRPr lang="en-AU" sz="2800" dirty="0"/>
          </a:p>
          <a:p>
            <a:endParaRPr lang="en-AU" dirty="0"/>
          </a:p>
        </p:txBody>
      </p:sp>
    </p:spTree>
    <p:extLst>
      <p:ext uri="{BB962C8B-B14F-4D97-AF65-F5344CB8AC3E}">
        <p14:creationId xmlns:p14="http://schemas.microsoft.com/office/powerpoint/2010/main" val="267064798"/>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EC76B5"/>
      </a:hlink>
      <a:folHlink>
        <a:srgbClr val="E8ACCD"/>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xmlns="" name="Ion" id="{B8441ADB-2E43-4AF7-B97A-BD870242C6A8}" vid="{A207AED3-9ABC-4A18-9978-A59B65688B15}"/>
    </a:ext>
  </a:extLst>
</a:theme>
</file>

<file path=docProps/app.xml><?xml version="1.0" encoding="utf-8"?>
<Properties xmlns="http://schemas.openxmlformats.org/officeDocument/2006/extended-properties" xmlns:vt="http://schemas.openxmlformats.org/officeDocument/2006/docPropsVTypes">
  <Template>Ion</Template>
  <TotalTime>3010</TotalTime>
  <Words>3311</Words>
  <Application>Microsoft Macintosh PowerPoint</Application>
  <PresentationFormat>Custom</PresentationFormat>
  <Paragraphs>159</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Ion</vt:lpstr>
      <vt:lpstr>PowerPoint Presentation</vt:lpstr>
      <vt:lpstr>Legal Studies Association </vt:lpstr>
      <vt:lpstr>My Purpose Today</vt:lpstr>
      <vt:lpstr>HSC Outcomes</vt:lpstr>
      <vt:lpstr>Design of Examination Questions</vt:lpstr>
      <vt:lpstr>Exam questions: Evaluation in the HSC</vt:lpstr>
      <vt:lpstr>Functional Grammar</vt:lpstr>
      <vt:lpstr>Interpersonal</vt:lpstr>
      <vt:lpstr>Evaluation in SFL</vt:lpstr>
      <vt:lpstr>PowerPoint Presentation</vt:lpstr>
      <vt:lpstr>PowerPoint Presentation</vt:lpstr>
      <vt:lpstr>PowerPoint Presentation</vt:lpstr>
      <vt:lpstr>PowerPoint Presentation</vt:lpstr>
      <vt:lpstr>A good quality response</vt:lpstr>
      <vt:lpstr>PowerPoint Presentation</vt:lpstr>
      <vt:lpstr>PowerPoint Presentation</vt:lpstr>
      <vt:lpstr>Comparison of Papers</vt:lpstr>
      <vt:lpstr>PowerPoint Presentation</vt:lpstr>
      <vt:lpstr>PowerPoint Presentation</vt:lpstr>
      <vt:lpstr>5 mark response</vt:lpstr>
      <vt:lpstr>5 mark response</vt:lpstr>
      <vt:lpstr>5 mark response</vt:lpstr>
      <vt:lpstr>15 mark response   </vt:lpstr>
      <vt:lpstr>15 mark paper </vt:lpstr>
      <vt:lpstr>25 mark response</vt:lpstr>
      <vt:lpstr>PowerPoint Presentation</vt:lpstr>
      <vt:lpstr>25 mark response  High density of attitude More frequent graduation Frequent engagement with other voices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Jenk</dc:creator>
  <cp:lastModifiedBy>Wayne Gleeson</cp:lastModifiedBy>
  <cp:revision>48</cp:revision>
  <dcterms:created xsi:type="dcterms:W3CDTF">2014-03-08T22:14:44Z</dcterms:created>
  <dcterms:modified xsi:type="dcterms:W3CDTF">2014-03-22T02:01:51Z</dcterms:modified>
</cp:coreProperties>
</file>