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1"/>
  </p:notesMasterIdLst>
  <p:handoutMasterIdLst>
    <p:handoutMasterId r:id="rId32"/>
  </p:handoutMasterIdLst>
  <p:sldIdLst>
    <p:sldId id="256" r:id="rId2"/>
    <p:sldId id="258" r:id="rId3"/>
    <p:sldId id="257"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6" r:id="rId21"/>
    <p:sldId id="277" r:id="rId22"/>
    <p:sldId id="279" r:id="rId23"/>
    <p:sldId id="280" r:id="rId24"/>
    <p:sldId id="281" r:id="rId25"/>
    <p:sldId id="282" r:id="rId26"/>
    <p:sldId id="283" r:id="rId27"/>
    <p:sldId id="284" r:id="rId28"/>
    <p:sldId id="285" r:id="rId29"/>
    <p:sldId id="286"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gray" frameSlides="1"/>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272" autoAdjust="0"/>
  </p:normalViewPr>
  <p:slideViewPr>
    <p:cSldViewPr>
      <p:cViewPr varScale="1">
        <p:scale>
          <a:sx n="58" d="100"/>
          <a:sy n="58" d="100"/>
        </p:scale>
        <p:origin x="-1760" y="-10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handoutMaster" Target="handoutMasters/handout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C6D95D1-B5C4-BC49-8EDC-A7E6BDA7C3F7}" type="datetimeFigureOut">
              <a:rPr lang="en-US" smtClean="0"/>
              <a:t>23/03/2014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430984A-C5E7-874A-B889-A9F118381D1A}" type="slidenum">
              <a:rPr lang="en-US" smtClean="0"/>
              <a:t>‹#›</a:t>
            </a:fld>
            <a:endParaRPr lang="en-US"/>
          </a:p>
        </p:txBody>
      </p:sp>
    </p:spTree>
    <p:extLst>
      <p:ext uri="{BB962C8B-B14F-4D97-AF65-F5344CB8AC3E}">
        <p14:creationId xmlns:p14="http://schemas.microsoft.com/office/powerpoint/2010/main" val="387100407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00A381-BE70-40FF-810D-B29961D9BF9C}" type="datetimeFigureOut">
              <a:rPr lang="en-AU" smtClean="0"/>
              <a:t>23/03/2014</a:t>
            </a:fld>
            <a:endParaRPr lang="en-AU"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E410D1-2411-4E8B-8878-151080B4D15C}" type="slidenum">
              <a:rPr lang="en-AU" smtClean="0"/>
              <a:t>‹#›</a:t>
            </a:fld>
            <a:endParaRPr lang="en-AU" dirty="0"/>
          </a:p>
        </p:txBody>
      </p:sp>
    </p:spTree>
    <p:extLst>
      <p:ext uri="{BB962C8B-B14F-4D97-AF65-F5344CB8AC3E}">
        <p14:creationId xmlns:p14="http://schemas.microsoft.com/office/powerpoint/2010/main" val="6097971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E410D1-2411-4E8B-8878-151080B4D15C}" type="slidenum">
              <a:rPr lang="en-AU" smtClean="0"/>
              <a:t>1</a:t>
            </a:fld>
            <a:endParaRPr lang="en-AU" dirty="0"/>
          </a:p>
        </p:txBody>
      </p:sp>
    </p:spTree>
    <p:extLst>
      <p:ext uri="{BB962C8B-B14F-4D97-AF65-F5344CB8AC3E}">
        <p14:creationId xmlns:p14="http://schemas.microsoft.com/office/powerpoint/2010/main" val="19767385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Case of</a:t>
            </a:r>
            <a:r>
              <a:rPr lang="en-AU" baseline="0" dirty="0" smtClean="0"/>
              <a:t> Mr L posting some comments about Mr Jenkins (owner of pizzeria) demanding Mr L’s girlfriend come into work even though she had called in sick. Mr Jenkins called him up to talk to about the comments and ask who were they addressed to him and Mr L replied that they were. Mr Jenkins took this as a sign that Mr L did not want to work for him any longer, to which Mr L replied ‘fine’.</a:t>
            </a:r>
          </a:p>
          <a:p>
            <a:endParaRPr lang="en-AU" baseline="0" dirty="0" smtClean="0"/>
          </a:p>
          <a:p>
            <a:r>
              <a:rPr lang="en-AU" baseline="0" dirty="0" smtClean="0"/>
              <a:t>After various other encounters Mr Jenkins had summarily dismissed Mr L and his girlfriend. </a:t>
            </a:r>
          </a:p>
          <a:p>
            <a:endParaRPr lang="en-AU" baseline="0" dirty="0" smtClean="0"/>
          </a:p>
          <a:p>
            <a:r>
              <a:rPr lang="en-AU" baseline="0" dirty="0" smtClean="0"/>
              <a:t>Case turned on whether the claim was indeed Vexatious. Commissioner </a:t>
            </a:r>
            <a:r>
              <a:rPr lang="en-AU" baseline="0" dirty="0" err="1" smtClean="0"/>
              <a:t>whelan</a:t>
            </a:r>
            <a:r>
              <a:rPr lang="en-AU" baseline="0" dirty="0" smtClean="0"/>
              <a:t> considered whether the claim was manifestly flawed to consider it vexatious and gave particular attention to the fact that Mr L had not made any pay in lieu of notice required by statute to terminate Mr L’s employment. There was some dispute as to whether Mr L had an expectation that his work would continue until  31 Jan then he has a valid claim.</a:t>
            </a:r>
            <a:endParaRPr lang="en-AU" dirty="0"/>
          </a:p>
        </p:txBody>
      </p:sp>
      <p:sp>
        <p:nvSpPr>
          <p:cNvPr id="4" name="Slide Number Placeholder 3"/>
          <p:cNvSpPr>
            <a:spLocks noGrp="1"/>
          </p:cNvSpPr>
          <p:nvPr>
            <p:ph type="sldNum" sz="quarter" idx="10"/>
          </p:nvPr>
        </p:nvSpPr>
        <p:spPr/>
        <p:txBody>
          <a:bodyPr/>
          <a:lstStyle/>
          <a:p>
            <a:fld id="{AFE410D1-2411-4E8B-8878-151080B4D15C}" type="slidenum">
              <a:rPr lang="en-AU" smtClean="0"/>
              <a:t>15</a:t>
            </a:fld>
            <a:endParaRPr lang="en-AU" dirty="0"/>
          </a:p>
        </p:txBody>
      </p:sp>
    </p:spTree>
    <p:extLst>
      <p:ext uri="{BB962C8B-B14F-4D97-AF65-F5344CB8AC3E}">
        <p14:creationId xmlns:p14="http://schemas.microsoft.com/office/powerpoint/2010/main" val="2450261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He argued</a:t>
            </a:r>
            <a:r>
              <a:rPr lang="en-AU" baseline="0" dirty="0" smtClean="0"/>
              <a:t> that dismissal was unfair. He made comments away from work and on his own computer</a:t>
            </a:r>
          </a:p>
          <a:p>
            <a:endParaRPr lang="en-AU" baseline="0" dirty="0" smtClean="0"/>
          </a:p>
          <a:p>
            <a:r>
              <a:rPr lang="en-AU" baseline="0" dirty="0" smtClean="0"/>
              <a:t>When questioned he stated that the comments were aimed at the Store’s female operations manager. </a:t>
            </a:r>
          </a:p>
          <a:p>
            <a:endParaRPr lang="en-AU" baseline="0" dirty="0" smtClean="0"/>
          </a:p>
          <a:p>
            <a:r>
              <a:rPr lang="en-AU" baseline="0" dirty="0" smtClean="0"/>
              <a:t>Sacked because of calling female a c-nt and indication of a threat.</a:t>
            </a:r>
          </a:p>
          <a:p>
            <a:endParaRPr lang="en-AU" baseline="0" dirty="0" smtClean="0"/>
          </a:p>
          <a:p>
            <a:r>
              <a:rPr lang="en-AU" baseline="0" dirty="0" smtClean="0"/>
              <a:t>Despite the fact that the settings were set to maximum privacy and only a select group of people could see the posts but some were colleagues from work and the store manager found out about the posts the following day.</a:t>
            </a:r>
          </a:p>
          <a:p>
            <a:endParaRPr lang="en-AU" baseline="0" dirty="0" smtClean="0"/>
          </a:p>
          <a:p>
            <a:r>
              <a:rPr lang="en-AU" baseline="0" dirty="0" smtClean="0"/>
              <a:t>Deputy President Swan did find there were other avenues for him to raise his grievance as well as formal procedures in the employee handbook which gave him access to the Fair Work Ombudsan which he had refused.</a:t>
            </a:r>
          </a:p>
        </p:txBody>
      </p:sp>
      <p:sp>
        <p:nvSpPr>
          <p:cNvPr id="4" name="Slide Number Placeholder 3"/>
          <p:cNvSpPr>
            <a:spLocks noGrp="1"/>
          </p:cNvSpPr>
          <p:nvPr>
            <p:ph type="sldNum" sz="quarter" idx="10"/>
          </p:nvPr>
        </p:nvSpPr>
        <p:spPr/>
        <p:txBody>
          <a:bodyPr/>
          <a:lstStyle/>
          <a:p>
            <a:fld id="{AFE410D1-2411-4E8B-8878-151080B4D15C}" type="slidenum">
              <a:rPr lang="en-AU" smtClean="0"/>
              <a:t>16</a:t>
            </a:fld>
            <a:endParaRPr lang="en-AU" dirty="0"/>
          </a:p>
        </p:txBody>
      </p:sp>
    </p:spTree>
    <p:extLst>
      <p:ext uri="{BB962C8B-B14F-4D97-AF65-F5344CB8AC3E}">
        <p14:creationId xmlns:p14="http://schemas.microsoft.com/office/powerpoint/2010/main" val="23762404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Case</a:t>
            </a:r>
            <a:r>
              <a:rPr lang="en-AU" baseline="0" dirty="0" smtClean="0"/>
              <a:t> appealed in 2012 but was unsuccessful. </a:t>
            </a:r>
          </a:p>
          <a:p>
            <a:endParaRPr lang="en-AU" baseline="0" dirty="0" smtClean="0"/>
          </a:p>
          <a:p>
            <a:r>
              <a:rPr lang="en-AU" baseline="0" dirty="0" smtClean="0"/>
              <a:t>Mr </a:t>
            </a:r>
            <a:r>
              <a:rPr lang="en-AU" baseline="0" dirty="0" err="1" smtClean="0"/>
              <a:t>Stutsel</a:t>
            </a:r>
            <a:r>
              <a:rPr lang="en-AU" baseline="0" dirty="0" smtClean="0"/>
              <a:t> had an </a:t>
            </a:r>
            <a:r>
              <a:rPr lang="en-AU" baseline="0" dirty="0" err="1" smtClean="0"/>
              <a:t>umblemished</a:t>
            </a:r>
            <a:r>
              <a:rPr lang="en-AU" baseline="0" dirty="0" smtClean="0"/>
              <a:t> service record for 22 years </a:t>
            </a:r>
          </a:p>
          <a:p>
            <a:r>
              <a:rPr lang="en-AU" baseline="0" dirty="0" smtClean="0"/>
              <a:t>His wife and daughter had set up a </a:t>
            </a:r>
            <a:r>
              <a:rPr lang="en-AU" baseline="0" dirty="0" err="1" smtClean="0"/>
              <a:t>facebook</a:t>
            </a:r>
            <a:r>
              <a:rPr lang="en-AU" baseline="0" dirty="0" smtClean="0"/>
              <a:t> site that he thought was clearly a private forum </a:t>
            </a:r>
          </a:p>
          <a:p>
            <a:endParaRPr lang="en-AU" baseline="0" dirty="0" smtClean="0"/>
          </a:p>
          <a:p>
            <a:r>
              <a:rPr lang="en-AU" baseline="0" dirty="0" smtClean="0"/>
              <a:t>Reasoning in slide comes from Commissioner Roberts at first instance. Held there was no valid reason for termination.</a:t>
            </a:r>
          </a:p>
          <a:p>
            <a:endParaRPr lang="en-AU" baseline="0" dirty="0" smtClean="0"/>
          </a:p>
          <a:p>
            <a:r>
              <a:rPr lang="en-AU" baseline="0" dirty="0" smtClean="0"/>
              <a:t>Full Bench of FWA had reservations about the pub charaterisation as they felt it created a permanent record which could easily be forwarded. However, court was also very adamant of the need to impose unrealistic standards on ordinary conversations shared by workmates as part of their ordinary discourse about working lives. Posts may have been a valid reason for termination BUT the nature of the comments and the width of publication needs to be considered.</a:t>
            </a:r>
            <a:endParaRPr lang="en-AU" dirty="0"/>
          </a:p>
        </p:txBody>
      </p:sp>
      <p:sp>
        <p:nvSpPr>
          <p:cNvPr id="4" name="Slide Number Placeholder 3"/>
          <p:cNvSpPr>
            <a:spLocks noGrp="1"/>
          </p:cNvSpPr>
          <p:nvPr>
            <p:ph type="sldNum" sz="quarter" idx="10"/>
          </p:nvPr>
        </p:nvSpPr>
        <p:spPr/>
        <p:txBody>
          <a:bodyPr/>
          <a:lstStyle/>
          <a:p>
            <a:fld id="{AFE410D1-2411-4E8B-8878-151080B4D15C}" type="slidenum">
              <a:rPr lang="en-AU" smtClean="0"/>
              <a:t>17</a:t>
            </a:fld>
            <a:endParaRPr lang="en-AU" dirty="0"/>
          </a:p>
        </p:txBody>
      </p:sp>
    </p:spTree>
    <p:extLst>
      <p:ext uri="{BB962C8B-B14F-4D97-AF65-F5344CB8AC3E}">
        <p14:creationId xmlns:p14="http://schemas.microsoft.com/office/powerpoint/2010/main" val="1092929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Claimed</a:t>
            </a:r>
            <a:r>
              <a:rPr lang="en-AU" baseline="0" dirty="0" smtClean="0"/>
              <a:t> comments were on a private forum and he didn’t act against the best interests of CCG</a:t>
            </a:r>
          </a:p>
          <a:p>
            <a:endParaRPr lang="en-AU" baseline="0" dirty="0" smtClean="0"/>
          </a:p>
          <a:p>
            <a:endParaRPr lang="en-AU" baseline="0" dirty="0" smtClean="0"/>
          </a:p>
          <a:p>
            <a:r>
              <a:rPr lang="en-AU" baseline="0" dirty="0" smtClean="0"/>
              <a:t>Deputy President Sams  rejected the managers ‘gartitutious, self-serving’ excuses and argued he had a very warped sense of rationalising his conduct </a:t>
            </a:r>
          </a:p>
          <a:p>
            <a:endParaRPr lang="en-AU" baseline="0" dirty="0" smtClean="0"/>
          </a:p>
          <a:p>
            <a:r>
              <a:rPr lang="en-AU" baseline="0" dirty="0" smtClean="0"/>
              <a:t>‘Sexual comements made about the new employee were grossly offensive and disgusting and were more than likely to cause hurt and humiliation’</a:t>
            </a:r>
          </a:p>
          <a:p>
            <a:endParaRPr lang="en-AU" baseline="0" dirty="0" smtClean="0"/>
          </a:p>
          <a:p>
            <a:r>
              <a:rPr lang="en-AU" baseline="0" dirty="0" smtClean="0"/>
              <a:t>‘Comments also would likely impact on CCGs relationship with CAP and damage its wider reputation. He could express his views but was not allowed to do so in a manner that injured CCG’s business</a:t>
            </a:r>
            <a:endParaRPr lang="en-AU" dirty="0"/>
          </a:p>
        </p:txBody>
      </p:sp>
      <p:sp>
        <p:nvSpPr>
          <p:cNvPr id="4" name="Slide Number Placeholder 3"/>
          <p:cNvSpPr>
            <a:spLocks noGrp="1"/>
          </p:cNvSpPr>
          <p:nvPr>
            <p:ph type="sldNum" sz="quarter" idx="10"/>
          </p:nvPr>
        </p:nvSpPr>
        <p:spPr/>
        <p:txBody>
          <a:bodyPr/>
          <a:lstStyle/>
          <a:p>
            <a:fld id="{AFE410D1-2411-4E8B-8878-151080B4D15C}" type="slidenum">
              <a:rPr lang="en-AU" smtClean="0"/>
              <a:t>18</a:t>
            </a:fld>
            <a:endParaRPr lang="en-AU" dirty="0"/>
          </a:p>
        </p:txBody>
      </p:sp>
    </p:spTree>
    <p:extLst>
      <p:ext uri="{BB962C8B-B14F-4D97-AF65-F5344CB8AC3E}">
        <p14:creationId xmlns:p14="http://schemas.microsoft.com/office/powerpoint/2010/main" val="236651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Now</a:t>
            </a:r>
            <a:r>
              <a:rPr lang="en-AU" baseline="0" dirty="0" smtClean="0"/>
              <a:t> these types of decisions show that decision makers are holding both employers and employees to higher standards of behaviour due to increased awareness in relation top social media</a:t>
            </a:r>
            <a:endParaRPr lang="en-AU" dirty="0"/>
          </a:p>
        </p:txBody>
      </p:sp>
      <p:sp>
        <p:nvSpPr>
          <p:cNvPr id="4" name="Slide Number Placeholder 3"/>
          <p:cNvSpPr>
            <a:spLocks noGrp="1"/>
          </p:cNvSpPr>
          <p:nvPr>
            <p:ph type="sldNum" sz="quarter" idx="10"/>
          </p:nvPr>
        </p:nvSpPr>
        <p:spPr/>
        <p:txBody>
          <a:bodyPr/>
          <a:lstStyle/>
          <a:p>
            <a:fld id="{AFE410D1-2411-4E8B-8878-151080B4D15C}" type="slidenum">
              <a:rPr lang="en-AU" smtClean="0"/>
              <a:t>19</a:t>
            </a:fld>
            <a:endParaRPr lang="en-AU" dirty="0"/>
          </a:p>
        </p:txBody>
      </p:sp>
    </p:spTree>
    <p:extLst>
      <p:ext uri="{BB962C8B-B14F-4D97-AF65-F5344CB8AC3E}">
        <p14:creationId xmlns:p14="http://schemas.microsoft.com/office/powerpoint/2010/main" val="8590618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Only 66 claims</a:t>
            </a:r>
            <a:r>
              <a:rPr lang="en-AU" baseline="0" dirty="0" smtClean="0"/>
              <a:t> have been made so far, still to be heard</a:t>
            </a:r>
          </a:p>
          <a:p>
            <a:endParaRPr lang="en-AU" baseline="0" dirty="0" smtClean="0"/>
          </a:p>
          <a:p>
            <a:r>
              <a:rPr lang="en-AU" baseline="0" dirty="0" smtClean="0"/>
              <a:t>Many of the claims related to section 789 FD “reasonable management action carried out in a reasonable manner”.- everyday actions to control work are excluded from these provisions</a:t>
            </a:r>
          </a:p>
          <a:p>
            <a:endParaRPr lang="en-AU" baseline="0" dirty="0" smtClean="0"/>
          </a:p>
          <a:p>
            <a:r>
              <a:rPr lang="en-AU" baseline="0" dirty="0" smtClean="0"/>
              <a:t>Remedies</a:t>
            </a:r>
          </a:p>
          <a:p>
            <a:endParaRPr lang="en-AU" baseline="0" dirty="0" smtClean="0"/>
          </a:p>
          <a:p>
            <a:r>
              <a:rPr lang="en-AU" baseline="0" dirty="0" smtClean="0"/>
              <a:t>Stopping a group from continuing the conduct</a:t>
            </a:r>
          </a:p>
          <a:p>
            <a:r>
              <a:rPr lang="en-AU" baseline="0" dirty="0" smtClean="0"/>
              <a:t>Monitoring the conduct</a:t>
            </a:r>
          </a:p>
          <a:p>
            <a:r>
              <a:rPr lang="en-AU" baseline="0" dirty="0" smtClean="0"/>
              <a:t>Requiring compliance with an employers policy</a:t>
            </a:r>
          </a:p>
          <a:p>
            <a:r>
              <a:rPr lang="en-AU" baseline="0" dirty="0" smtClean="0"/>
              <a:t>Requiring the employer to review policy</a:t>
            </a:r>
          </a:p>
          <a:p>
            <a:r>
              <a:rPr lang="en-AU" baseline="0" dirty="0" smtClean="0"/>
              <a:t>Directing the employer to further training</a:t>
            </a:r>
          </a:p>
          <a:p>
            <a:r>
              <a:rPr lang="en-AU" baseline="0" dirty="0" smtClean="0"/>
              <a:t>Civil penalties up to 60 penalty points</a:t>
            </a:r>
            <a:endParaRPr lang="en-AU" dirty="0"/>
          </a:p>
        </p:txBody>
      </p:sp>
      <p:sp>
        <p:nvSpPr>
          <p:cNvPr id="4" name="Slide Number Placeholder 3"/>
          <p:cNvSpPr>
            <a:spLocks noGrp="1"/>
          </p:cNvSpPr>
          <p:nvPr>
            <p:ph type="sldNum" sz="quarter" idx="10"/>
          </p:nvPr>
        </p:nvSpPr>
        <p:spPr/>
        <p:txBody>
          <a:bodyPr/>
          <a:lstStyle/>
          <a:p>
            <a:fld id="{AFE410D1-2411-4E8B-8878-151080B4D15C}" type="slidenum">
              <a:rPr lang="en-AU" smtClean="0"/>
              <a:t>20</a:t>
            </a:fld>
            <a:endParaRPr lang="en-AU" dirty="0"/>
          </a:p>
        </p:txBody>
      </p:sp>
    </p:spTree>
    <p:extLst>
      <p:ext uri="{BB962C8B-B14F-4D97-AF65-F5344CB8AC3E}">
        <p14:creationId xmlns:p14="http://schemas.microsoft.com/office/powerpoint/2010/main" val="41245401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Pre</a:t>
            </a:r>
            <a:r>
              <a:rPr lang="en-US" baseline="0" dirty="0" smtClean="0"/>
              <a:t> tax profits of QF group</a:t>
            </a:r>
          </a:p>
          <a:p>
            <a:endParaRPr lang="en-US" baseline="0" dirty="0" smtClean="0"/>
          </a:p>
          <a:p>
            <a:r>
              <a:rPr lang="en-US" baseline="0" dirty="0" smtClean="0"/>
              <a:t>2010 - 317 million</a:t>
            </a:r>
          </a:p>
          <a:p>
            <a:r>
              <a:rPr lang="en-US" baseline="0" dirty="0" smtClean="0"/>
              <a:t>2011 - 552 million </a:t>
            </a:r>
          </a:p>
          <a:p>
            <a:r>
              <a:rPr lang="en-US" baseline="0" dirty="0" smtClean="0"/>
              <a:t>2012 - 95 million </a:t>
            </a:r>
          </a:p>
          <a:p>
            <a:r>
              <a:rPr lang="en-US" baseline="0" dirty="0" smtClean="0"/>
              <a:t>2013 - 192 million</a:t>
            </a:r>
          </a:p>
          <a:p>
            <a:endParaRPr lang="en-US" baseline="0" dirty="0" smtClean="0"/>
          </a:p>
          <a:p>
            <a:r>
              <a:rPr lang="en-US" baseline="0" dirty="0" smtClean="0"/>
              <a:t>Struggling international arm of the business in QF. Loss of over $400 million in 2011/12, $236 million in 2012/13</a:t>
            </a:r>
          </a:p>
          <a:p>
            <a:endParaRPr lang="en-US" dirty="0"/>
          </a:p>
        </p:txBody>
      </p:sp>
      <p:sp>
        <p:nvSpPr>
          <p:cNvPr id="4" name="Slide Number Placeholder 3"/>
          <p:cNvSpPr>
            <a:spLocks noGrp="1"/>
          </p:cNvSpPr>
          <p:nvPr>
            <p:ph type="sldNum" sz="quarter" idx="10"/>
          </p:nvPr>
        </p:nvSpPr>
        <p:spPr/>
        <p:txBody>
          <a:bodyPr/>
          <a:lstStyle/>
          <a:p>
            <a:fld id="{367E65B6-62F3-414C-8D34-11298A678342}" type="slidenum">
              <a:rPr lang="en-US" smtClean="0"/>
              <a:t>22</a:t>
            </a:fld>
            <a:endParaRPr lang="en-US" dirty="0"/>
          </a:p>
        </p:txBody>
      </p:sp>
    </p:spTree>
    <p:extLst>
      <p:ext uri="{BB962C8B-B14F-4D97-AF65-F5344CB8AC3E}">
        <p14:creationId xmlns:p14="http://schemas.microsoft.com/office/powerpoint/2010/main" val="1366854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170 MW – Genuine attempt at agreement-making/bargaining</a:t>
            </a:r>
            <a:endParaRPr lang="en-AU" dirty="0"/>
          </a:p>
        </p:txBody>
      </p:sp>
      <p:sp>
        <p:nvSpPr>
          <p:cNvPr id="4" name="Slide Number Placeholder 3"/>
          <p:cNvSpPr>
            <a:spLocks noGrp="1"/>
          </p:cNvSpPr>
          <p:nvPr>
            <p:ph type="sldNum" sz="quarter" idx="10"/>
          </p:nvPr>
        </p:nvSpPr>
        <p:spPr/>
        <p:txBody>
          <a:bodyPr/>
          <a:lstStyle/>
          <a:p>
            <a:fld id="{367E65B6-62F3-414C-8D34-11298A678342}" type="slidenum">
              <a:rPr lang="en-US" smtClean="0"/>
              <a:t>23</a:t>
            </a:fld>
            <a:endParaRPr lang="en-US" dirty="0"/>
          </a:p>
        </p:txBody>
      </p:sp>
    </p:spTree>
    <p:extLst>
      <p:ext uri="{BB962C8B-B14F-4D97-AF65-F5344CB8AC3E}">
        <p14:creationId xmlns:p14="http://schemas.microsoft.com/office/powerpoint/2010/main" val="22968729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67E65B6-62F3-414C-8D34-11298A678342}" type="slidenum">
              <a:rPr lang="en-US" smtClean="0"/>
              <a:t>24</a:t>
            </a:fld>
            <a:endParaRPr lang="en-US" dirty="0"/>
          </a:p>
        </p:txBody>
      </p:sp>
    </p:spTree>
    <p:extLst>
      <p:ext uri="{BB962C8B-B14F-4D97-AF65-F5344CB8AC3E}">
        <p14:creationId xmlns:p14="http://schemas.microsoft.com/office/powerpoint/2010/main" val="22281115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E410D1-2411-4E8B-8878-151080B4D15C}" type="slidenum">
              <a:rPr lang="en-AU" smtClean="0"/>
              <a:t>25</a:t>
            </a:fld>
            <a:endParaRPr lang="en-AU" dirty="0"/>
          </a:p>
        </p:txBody>
      </p:sp>
    </p:spTree>
    <p:extLst>
      <p:ext uri="{BB962C8B-B14F-4D97-AF65-F5344CB8AC3E}">
        <p14:creationId xmlns:p14="http://schemas.microsoft.com/office/powerpoint/2010/main" val="5156050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E410D1-2411-4E8B-8878-151080B4D15C}" type="slidenum">
              <a:rPr lang="en-AU" smtClean="0"/>
              <a:t>2</a:t>
            </a:fld>
            <a:endParaRPr lang="en-AU" dirty="0"/>
          </a:p>
        </p:txBody>
      </p:sp>
    </p:spTree>
    <p:extLst>
      <p:ext uri="{BB962C8B-B14F-4D97-AF65-F5344CB8AC3E}">
        <p14:creationId xmlns:p14="http://schemas.microsoft.com/office/powerpoint/2010/main" val="24485675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367E65B6-62F3-414C-8D34-11298A678342}" type="slidenum">
              <a:rPr lang="en-US" smtClean="0"/>
              <a:t>27</a:t>
            </a:fld>
            <a:endParaRPr lang="en-US" dirty="0"/>
          </a:p>
        </p:txBody>
      </p:sp>
    </p:spTree>
    <p:extLst>
      <p:ext uri="{BB962C8B-B14F-4D97-AF65-F5344CB8AC3E}">
        <p14:creationId xmlns:p14="http://schemas.microsoft.com/office/powerpoint/2010/main" val="959306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E410D1-2411-4E8B-8878-151080B4D15C}" type="slidenum">
              <a:rPr lang="en-AU" smtClean="0"/>
              <a:t>3</a:t>
            </a:fld>
            <a:endParaRPr lang="en-AU" dirty="0"/>
          </a:p>
        </p:txBody>
      </p:sp>
    </p:spTree>
    <p:extLst>
      <p:ext uri="{BB962C8B-B14F-4D97-AF65-F5344CB8AC3E}">
        <p14:creationId xmlns:p14="http://schemas.microsoft.com/office/powerpoint/2010/main" val="112493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At common law, contract of employment could be terminated with</a:t>
            </a:r>
            <a:r>
              <a:rPr lang="en-AU" baseline="0" dirty="0" smtClean="0"/>
              <a:t> notice for a good reason , a bad reason or no reason at all</a:t>
            </a:r>
          </a:p>
          <a:p>
            <a:r>
              <a:rPr lang="en-AU" baseline="0" dirty="0" smtClean="0"/>
              <a:t>Court saw demanding someone to complete their work against their will could almost amount to slavery- so there has been a need to address these deficiencies and ensure </a:t>
            </a:r>
            <a:r>
              <a:rPr lang="en-AU" b="1" baseline="0" dirty="0" smtClean="0"/>
              <a:t>workers are not robbed of their livlihood</a:t>
            </a:r>
            <a:endParaRPr lang="en-AU" baseline="0" dirty="0" smtClean="0"/>
          </a:p>
          <a:p>
            <a:endParaRPr lang="en-AU" dirty="0"/>
          </a:p>
        </p:txBody>
      </p:sp>
      <p:sp>
        <p:nvSpPr>
          <p:cNvPr id="4" name="Slide Number Placeholder 3"/>
          <p:cNvSpPr>
            <a:spLocks noGrp="1"/>
          </p:cNvSpPr>
          <p:nvPr>
            <p:ph type="sldNum" sz="quarter" idx="10"/>
          </p:nvPr>
        </p:nvSpPr>
        <p:spPr/>
        <p:txBody>
          <a:bodyPr/>
          <a:lstStyle/>
          <a:p>
            <a:fld id="{AFE410D1-2411-4E8B-8878-151080B4D15C}" type="slidenum">
              <a:rPr lang="en-AU" smtClean="0"/>
              <a:t>4</a:t>
            </a:fld>
            <a:endParaRPr lang="en-AU" dirty="0"/>
          </a:p>
        </p:txBody>
      </p:sp>
    </p:spTree>
    <p:extLst>
      <p:ext uri="{BB962C8B-B14F-4D97-AF65-F5344CB8AC3E}">
        <p14:creationId xmlns:p14="http://schemas.microsoft.com/office/powerpoint/2010/main" val="1995313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First</a:t>
            </a:r>
            <a:r>
              <a:rPr lang="en-AU" baseline="0" dirty="0" smtClean="0"/>
              <a:t> enactment of unfair dismissal laws was enacted in SA in 1974 under Don Dunstan.</a:t>
            </a:r>
          </a:p>
          <a:p>
            <a:endParaRPr lang="en-AU" baseline="0" dirty="0" smtClean="0"/>
          </a:p>
          <a:p>
            <a:r>
              <a:rPr lang="en-AU" sz="1200" b="1" i="1" kern="1200" dirty="0" smtClean="0">
                <a:solidFill>
                  <a:schemeClr val="tx1"/>
                </a:solidFill>
                <a:latin typeface="+mn-lt"/>
                <a:ea typeface="+mn-ea"/>
                <a:cs typeface="+mn-cs"/>
              </a:rPr>
              <a:t>ILO CONVENTION</a:t>
            </a:r>
            <a:r>
              <a:rPr lang="en-AU" sz="1200" b="1" i="1" kern="1200" baseline="0" dirty="0" smtClean="0">
                <a:solidFill>
                  <a:schemeClr val="tx1"/>
                </a:solidFill>
                <a:latin typeface="+mn-lt"/>
                <a:ea typeface="+mn-ea"/>
                <a:cs typeface="+mn-cs"/>
              </a:rPr>
              <a:t> NO.158 OF 1982 BUT THIS DIDN’T ADDRESS THE UNFAIR ASPECT OF THE EQUATION</a:t>
            </a:r>
            <a:endParaRPr lang="en-AU" sz="1200" b="1" i="1" kern="1200" dirty="0" smtClean="0">
              <a:solidFill>
                <a:schemeClr val="tx1"/>
              </a:solidFill>
              <a:latin typeface="+mn-lt"/>
              <a:ea typeface="+mn-ea"/>
              <a:cs typeface="+mn-cs"/>
            </a:endParaRPr>
          </a:p>
          <a:p>
            <a:r>
              <a:rPr lang="en-AU" sz="1200" b="1" i="1" kern="1200" dirty="0" smtClean="0">
                <a:solidFill>
                  <a:schemeClr val="tx1"/>
                </a:solidFill>
                <a:latin typeface="+mn-lt"/>
                <a:ea typeface="+mn-ea"/>
                <a:cs typeface="+mn-cs"/>
              </a:rPr>
              <a:t>Article 4</a:t>
            </a:r>
          </a:p>
          <a:p>
            <a:r>
              <a:rPr lang="en-AU" sz="1200" b="0" i="0" kern="1200" dirty="0" smtClean="0">
                <a:solidFill>
                  <a:schemeClr val="tx1"/>
                </a:solidFill>
                <a:latin typeface="+mn-lt"/>
                <a:ea typeface="+mn-ea"/>
                <a:cs typeface="+mn-cs"/>
              </a:rPr>
              <a:t>The employment of a worker shall not be terminated unless there is a valid reason for such termination connected with the capacity or conduct of the worker or based on the operational requirements of the undertaking, establishment or service.</a:t>
            </a:r>
          </a:p>
          <a:p>
            <a:r>
              <a:rPr lang="en-AU" sz="1200" b="1" i="1" kern="1200" dirty="0" smtClean="0">
                <a:solidFill>
                  <a:schemeClr val="tx1"/>
                </a:solidFill>
                <a:latin typeface="+mn-lt"/>
                <a:ea typeface="+mn-ea"/>
                <a:cs typeface="+mn-cs"/>
              </a:rPr>
              <a:t>Article 5</a:t>
            </a:r>
          </a:p>
          <a:p>
            <a:r>
              <a:rPr lang="en-AU" sz="1200" b="0" i="0" kern="1200" dirty="0" smtClean="0">
                <a:solidFill>
                  <a:schemeClr val="tx1"/>
                </a:solidFill>
                <a:latin typeface="+mn-lt"/>
                <a:ea typeface="+mn-ea"/>
                <a:cs typeface="+mn-cs"/>
              </a:rPr>
              <a:t>The following, inter alia, shall not constitute valid reasons for termination:</a:t>
            </a:r>
          </a:p>
          <a:p>
            <a:r>
              <a:rPr lang="en-AU" sz="1200" b="0" i="0" kern="1200" dirty="0" smtClean="0">
                <a:solidFill>
                  <a:schemeClr val="tx1"/>
                </a:solidFill>
                <a:latin typeface="+mn-lt"/>
                <a:ea typeface="+mn-ea"/>
                <a:cs typeface="+mn-cs"/>
              </a:rPr>
              <a:t>(a) union membership or participation in union activities outside working hours or, with the consent of the employer, within working hours;</a:t>
            </a:r>
          </a:p>
          <a:p>
            <a:r>
              <a:rPr lang="en-AU" sz="1200" b="0" i="0" kern="1200" dirty="0" smtClean="0">
                <a:solidFill>
                  <a:schemeClr val="tx1"/>
                </a:solidFill>
                <a:latin typeface="+mn-lt"/>
                <a:ea typeface="+mn-ea"/>
                <a:cs typeface="+mn-cs"/>
              </a:rPr>
              <a:t>(b) seeking office as, or acting or having acted in the capacity of, a workers' representative;</a:t>
            </a:r>
          </a:p>
          <a:p>
            <a:r>
              <a:rPr lang="en-AU" sz="1200" b="0" i="0" kern="1200" dirty="0" smtClean="0">
                <a:solidFill>
                  <a:schemeClr val="tx1"/>
                </a:solidFill>
                <a:latin typeface="+mn-lt"/>
                <a:ea typeface="+mn-ea"/>
                <a:cs typeface="+mn-cs"/>
              </a:rPr>
              <a:t>(c) the filing of a complaint or the participation in proceedings against an employer involving alleged violation of laws or regulations or recourse to competent administrative authorities;</a:t>
            </a:r>
          </a:p>
          <a:p>
            <a:r>
              <a:rPr lang="en-AU" sz="1200" b="0" i="0" kern="1200" dirty="0" smtClean="0">
                <a:solidFill>
                  <a:schemeClr val="tx1"/>
                </a:solidFill>
                <a:latin typeface="+mn-lt"/>
                <a:ea typeface="+mn-ea"/>
                <a:cs typeface="+mn-cs"/>
              </a:rPr>
              <a:t>(d) race, colour, sex, marital status, family responsibilities, pregnancy, religion, political opinion, national extraction or social origin;</a:t>
            </a:r>
          </a:p>
          <a:p>
            <a:r>
              <a:rPr lang="en-AU" sz="1200" b="0" i="0" kern="1200" dirty="0" smtClean="0">
                <a:solidFill>
                  <a:schemeClr val="tx1"/>
                </a:solidFill>
                <a:latin typeface="+mn-lt"/>
                <a:ea typeface="+mn-ea"/>
                <a:cs typeface="+mn-cs"/>
              </a:rPr>
              <a:t>(e) absence from work during maternity leave.</a:t>
            </a:r>
            <a:endParaRPr lang="en-AU" dirty="0"/>
          </a:p>
        </p:txBody>
      </p:sp>
      <p:sp>
        <p:nvSpPr>
          <p:cNvPr id="4" name="Slide Number Placeholder 3"/>
          <p:cNvSpPr>
            <a:spLocks noGrp="1"/>
          </p:cNvSpPr>
          <p:nvPr>
            <p:ph type="sldNum" sz="quarter" idx="10"/>
          </p:nvPr>
        </p:nvSpPr>
        <p:spPr/>
        <p:txBody>
          <a:bodyPr/>
          <a:lstStyle/>
          <a:p>
            <a:fld id="{AFE410D1-2411-4E8B-8878-151080B4D15C}" type="slidenum">
              <a:rPr lang="en-AU" smtClean="0"/>
              <a:t>5</a:t>
            </a:fld>
            <a:endParaRPr lang="en-AU" dirty="0"/>
          </a:p>
        </p:txBody>
      </p:sp>
    </p:spTree>
    <p:extLst>
      <p:ext uri="{BB962C8B-B14F-4D97-AF65-F5344CB8AC3E}">
        <p14:creationId xmlns:p14="http://schemas.microsoft.com/office/powerpoint/2010/main" val="2432871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FE410D1-2411-4E8B-8878-151080B4D15C}" type="slidenum">
              <a:rPr lang="en-AU" smtClean="0"/>
              <a:t>8</a:t>
            </a:fld>
            <a:endParaRPr lang="en-AU" dirty="0"/>
          </a:p>
        </p:txBody>
      </p:sp>
    </p:spTree>
    <p:extLst>
      <p:ext uri="{BB962C8B-B14F-4D97-AF65-F5344CB8AC3E}">
        <p14:creationId xmlns:p14="http://schemas.microsoft.com/office/powerpoint/2010/main" val="3999668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And people</a:t>
            </a:r>
            <a:r>
              <a:rPr lang="en-AU" baseline="0" dirty="0" smtClean="0"/>
              <a:t> are using this forum in the workplace</a:t>
            </a:r>
          </a:p>
          <a:p>
            <a:endParaRPr lang="en-AU" baseline="0" dirty="0" smtClean="0"/>
          </a:p>
          <a:p>
            <a:r>
              <a:rPr lang="en-AU" baseline="0" dirty="0" smtClean="0"/>
              <a:t>Marketing campaign by companies- encouraging people to participate at work in online blogs </a:t>
            </a:r>
          </a:p>
          <a:p>
            <a:r>
              <a:rPr lang="en-AU" baseline="0" dirty="0" smtClean="0"/>
              <a:t>Union organising</a:t>
            </a:r>
          </a:p>
          <a:p>
            <a:r>
              <a:rPr lang="en-AU" baseline="0" dirty="0" smtClean="0"/>
              <a:t>Workers sharing information – personal and work related </a:t>
            </a:r>
          </a:p>
          <a:p>
            <a:r>
              <a:rPr lang="en-AU" baseline="0" dirty="0" smtClean="0"/>
              <a:t>A forum for airing grievances </a:t>
            </a:r>
          </a:p>
          <a:p>
            <a:r>
              <a:rPr lang="en-AU" baseline="0" dirty="0" smtClean="0"/>
              <a:t>Employers can now delve in to the lives of their workers </a:t>
            </a:r>
          </a:p>
          <a:p>
            <a:endParaRPr lang="en-AU" dirty="0"/>
          </a:p>
        </p:txBody>
      </p:sp>
      <p:sp>
        <p:nvSpPr>
          <p:cNvPr id="4" name="Slide Number Placeholder 3"/>
          <p:cNvSpPr>
            <a:spLocks noGrp="1"/>
          </p:cNvSpPr>
          <p:nvPr>
            <p:ph type="sldNum" sz="quarter" idx="10"/>
          </p:nvPr>
        </p:nvSpPr>
        <p:spPr/>
        <p:txBody>
          <a:bodyPr/>
          <a:lstStyle/>
          <a:p>
            <a:fld id="{AFE410D1-2411-4E8B-8878-151080B4D15C}" type="slidenum">
              <a:rPr lang="en-AU" smtClean="0"/>
              <a:t>11</a:t>
            </a:fld>
            <a:endParaRPr lang="en-AU" dirty="0"/>
          </a:p>
        </p:txBody>
      </p:sp>
    </p:spTree>
    <p:extLst>
      <p:ext uri="{BB962C8B-B14F-4D97-AF65-F5344CB8AC3E}">
        <p14:creationId xmlns:p14="http://schemas.microsoft.com/office/powerpoint/2010/main" val="29760914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To render loyal and faithful</a:t>
            </a:r>
            <a:r>
              <a:rPr lang="en-AU" baseline="0" dirty="0" smtClean="0"/>
              <a:t> service to their employe</a:t>
            </a:r>
          </a:p>
          <a:p>
            <a:endParaRPr lang="en-AU" baseline="0" dirty="0" smtClean="0"/>
          </a:p>
          <a:p>
            <a:r>
              <a:rPr lang="en-AU" i="1" baseline="0" dirty="0" smtClean="0"/>
              <a:t>Rose 1998 case- </a:t>
            </a:r>
            <a:r>
              <a:rPr lang="en-AU" i="0" baseline="0" dirty="0" smtClean="0"/>
              <a:t> a case where termination was held to harsh due to a brawl in pub after work. It was held in that case that the employer had no entitlement to control the emplooyee’s out-of hours conduct.</a:t>
            </a:r>
          </a:p>
          <a:p>
            <a:endParaRPr lang="en-AU" i="0" baseline="0" dirty="0" smtClean="0"/>
          </a:p>
          <a:p>
            <a:r>
              <a:rPr lang="en-AU" sz="1200" b="0" i="0" u="none" strike="noStrike" kern="1200" baseline="0" dirty="0" smtClean="0">
                <a:solidFill>
                  <a:schemeClr val="tx1"/>
                </a:solidFill>
                <a:latin typeface="+mn-lt"/>
                <a:ea typeface="+mn-ea"/>
                <a:cs typeface="+mn-cs"/>
              </a:rPr>
              <a:t>[</a:t>
            </a:r>
            <a:endParaRPr lang="en-AU" sz="2000" b="0" i="0" u="none" strike="noStrike" kern="1200" baseline="0" dirty="0" smtClean="0">
              <a:solidFill>
                <a:schemeClr val="tx1"/>
              </a:solidFill>
              <a:latin typeface="+mn-lt"/>
              <a:ea typeface="+mn-ea"/>
              <a:cs typeface="+mn-cs"/>
            </a:endParaRPr>
          </a:p>
          <a:p>
            <a:r>
              <a:rPr lang="en-AU" sz="1200" b="0" i="0" u="none" strike="noStrike" kern="1200" baseline="0" dirty="0" smtClean="0">
                <a:solidFill>
                  <a:schemeClr val="tx1"/>
                </a:solidFill>
                <a:latin typeface="+mn-lt"/>
                <a:ea typeface="+mn-ea"/>
                <a:cs typeface="+mn-cs"/>
              </a:rPr>
              <a:t>In </a:t>
            </a:r>
            <a:r>
              <a:rPr lang="en-AU" sz="1200" b="0" i="1" u="none" strike="noStrike" kern="1200" baseline="0" dirty="0" smtClean="0">
                <a:solidFill>
                  <a:schemeClr val="tx1"/>
                </a:solidFill>
                <a:latin typeface="+mn-lt"/>
                <a:ea typeface="+mn-ea"/>
                <a:cs typeface="+mn-cs"/>
              </a:rPr>
              <a:t>McManus v Scott-Charlton,</a:t>
            </a:r>
            <a:r>
              <a:rPr lang="en-AU" sz="1050" b="0" i="0" u="none" strike="noStrike" kern="1200" baseline="0" dirty="0" smtClean="0">
                <a:solidFill>
                  <a:schemeClr val="tx1"/>
                </a:solidFill>
                <a:latin typeface="+mn-lt"/>
                <a:ea typeface="+mn-ea"/>
                <a:cs typeface="+mn-cs"/>
              </a:rPr>
              <a:t>109 </a:t>
            </a:r>
            <a:r>
              <a:rPr lang="en-AU" sz="1200" b="0" i="0" u="none" strike="noStrike" kern="1200" baseline="0" dirty="0" smtClean="0">
                <a:solidFill>
                  <a:schemeClr val="tx1"/>
                </a:solidFill>
                <a:latin typeface="+mn-lt"/>
                <a:ea typeface="+mn-ea"/>
                <a:cs typeface="+mn-cs"/>
              </a:rPr>
              <a:t>the applicant was disciplined with a pay reduction for failing to comply with his employer's direction to not privately contact a fellow employee outside the requirements of his official duties. This direction was a consequence of complaints by the fellow employee of off-duty sexual harassment by the applicant. Justice Finn held that the disciplinary action was appropriate, summing up the relevant principles as follows: </a:t>
            </a:r>
          </a:p>
          <a:p>
            <a:r>
              <a:rPr lang="en-AU" sz="1200" b="0" i="0" u="none" strike="noStrike" kern="1200" baseline="0" dirty="0" smtClean="0">
                <a:solidFill>
                  <a:schemeClr val="tx1"/>
                </a:solidFill>
                <a:latin typeface="+mn-lt"/>
                <a:ea typeface="+mn-ea"/>
                <a:cs typeface="+mn-cs"/>
              </a:rPr>
              <a:t>My conclusion is, then, that it is lawful for an employer to give an employee a direction to prevent the repetition of privately engaged in sexual harassment of a co-employee where: </a:t>
            </a:r>
          </a:p>
          <a:p>
            <a:pPr lvl="2"/>
            <a:r>
              <a:rPr lang="en-AU" sz="1200" b="0" i="0" u="none" strike="noStrike" kern="1200" baseline="0" dirty="0" smtClean="0">
                <a:solidFill>
                  <a:schemeClr val="tx1"/>
                </a:solidFill>
                <a:latin typeface="+mn-lt"/>
                <a:ea typeface="+mn-ea"/>
                <a:cs typeface="+mn-cs"/>
              </a:rPr>
              <a:t>(i) that harassment can reasonably be said to be a consequence of the relationship of the parties as co-employees (ie it is employment related); and </a:t>
            </a:r>
          </a:p>
          <a:p>
            <a:r>
              <a:rPr lang="en-AU" sz="1200" b="0" i="0" u="none" strike="noStrike" kern="1200" baseline="0" dirty="0" smtClean="0">
                <a:solidFill>
                  <a:schemeClr val="tx1"/>
                </a:solidFill>
                <a:latin typeface="+mn-lt"/>
                <a:ea typeface="+mn-ea"/>
                <a:cs typeface="+mn-cs"/>
              </a:rPr>
              <a:t>(ii) the harassment has had and continues to have substantial and adverse effects on workplace relations, workplace performance and/or the 'efficient equitable and proper conduct' ... of the employer's business because of the proximity of the harasser and the harassed person in the workplace.</a:t>
            </a:r>
            <a:r>
              <a:rPr lang="en-AU" sz="1100" b="0" i="0" u="none" strike="noStrike" kern="1200" baseline="0" dirty="0" smtClean="0">
                <a:solidFill>
                  <a:schemeClr val="tx1"/>
                </a:solidFill>
                <a:latin typeface="+mn-lt"/>
                <a:ea typeface="+mn-ea"/>
                <a:cs typeface="+mn-cs"/>
              </a:rPr>
              <a:t>110 </a:t>
            </a:r>
            <a:endParaRPr lang="en-AU" i="1" baseline="0" dirty="0" smtClean="0"/>
          </a:p>
        </p:txBody>
      </p:sp>
      <p:sp>
        <p:nvSpPr>
          <p:cNvPr id="4" name="Slide Number Placeholder 3"/>
          <p:cNvSpPr>
            <a:spLocks noGrp="1"/>
          </p:cNvSpPr>
          <p:nvPr>
            <p:ph type="sldNum" sz="quarter" idx="10"/>
          </p:nvPr>
        </p:nvSpPr>
        <p:spPr/>
        <p:txBody>
          <a:bodyPr/>
          <a:lstStyle/>
          <a:p>
            <a:fld id="{AFE410D1-2411-4E8B-8878-151080B4D15C}" type="slidenum">
              <a:rPr lang="en-AU" smtClean="0"/>
              <a:t>13</a:t>
            </a:fld>
            <a:endParaRPr lang="en-AU" dirty="0"/>
          </a:p>
        </p:txBody>
      </p:sp>
    </p:spTree>
    <p:extLst>
      <p:ext uri="{BB962C8B-B14F-4D97-AF65-F5344CB8AC3E}">
        <p14:creationId xmlns:p14="http://schemas.microsoft.com/office/powerpoint/2010/main" val="26965163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Applicant was</a:t>
            </a:r>
            <a:r>
              <a:rPr lang="en-AU" baseline="0" dirty="0" smtClean="0"/>
              <a:t> dismissed for making comments on facebook after being directly told not to as the person they were having conversations with were a direct competitor</a:t>
            </a:r>
            <a:endParaRPr lang="en-AU" dirty="0"/>
          </a:p>
        </p:txBody>
      </p:sp>
      <p:sp>
        <p:nvSpPr>
          <p:cNvPr id="4" name="Slide Number Placeholder 3"/>
          <p:cNvSpPr>
            <a:spLocks noGrp="1"/>
          </p:cNvSpPr>
          <p:nvPr>
            <p:ph type="sldNum" sz="quarter" idx="10"/>
          </p:nvPr>
        </p:nvSpPr>
        <p:spPr/>
        <p:txBody>
          <a:bodyPr/>
          <a:lstStyle/>
          <a:p>
            <a:fld id="{AFE410D1-2411-4E8B-8878-151080B4D15C}" type="slidenum">
              <a:rPr lang="en-AU" smtClean="0"/>
              <a:t>14</a:t>
            </a:fld>
            <a:endParaRPr lang="en-AU" dirty="0"/>
          </a:p>
        </p:txBody>
      </p:sp>
    </p:spTree>
    <p:extLst>
      <p:ext uri="{BB962C8B-B14F-4D97-AF65-F5344CB8AC3E}">
        <p14:creationId xmlns:p14="http://schemas.microsoft.com/office/powerpoint/2010/main" val="35559188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US"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10306C05-90F4-4946-A5EA-819448EEA895}" type="datetimeFigureOut">
              <a:rPr lang="en-AU" smtClean="0"/>
              <a:t>23/03/2014</a:t>
            </a:fld>
            <a:endParaRPr lang="en-AU" dirty="0"/>
          </a:p>
        </p:txBody>
      </p:sp>
      <p:sp>
        <p:nvSpPr>
          <p:cNvPr id="5" name="Footer Placeholder 4"/>
          <p:cNvSpPr>
            <a:spLocks noGrp="1"/>
          </p:cNvSpPr>
          <p:nvPr>
            <p:ph type="ftr" sz="quarter" idx="11"/>
          </p:nvPr>
        </p:nvSpPr>
        <p:spPr>
          <a:xfrm>
            <a:off x="1174044" y="5357592"/>
            <a:ext cx="5034845" cy="365125"/>
          </a:xfrm>
        </p:spPr>
        <p:txBody>
          <a:bodyPr/>
          <a:lstStyle/>
          <a:p>
            <a:endParaRPr lang="en-AU" dirty="0"/>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9DB0B06D-B1BC-4AF3-B049-14A5337F78C6}" type="slidenum">
              <a:rPr lang="en-AU" smtClean="0"/>
              <a:t>‹#›</a:t>
            </a:fld>
            <a:endParaRPr lang="en-A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306C05-90F4-4946-A5EA-819448EEA895}" type="datetimeFigureOut">
              <a:rPr lang="en-AU" smtClean="0"/>
              <a:t>23/03/2014</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9DB0B06D-B1BC-4AF3-B049-14A5337F78C6}" type="slidenum">
              <a:rPr lang="en-AU" smtClean="0"/>
              <a:t>‹#›</a:t>
            </a:fld>
            <a:endParaRPr lang="en-A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306C05-90F4-4946-A5EA-819448EEA895}" type="datetimeFigureOut">
              <a:rPr lang="en-AU" smtClean="0"/>
              <a:t>23/03/2014</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9DB0B06D-B1BC-4AF3-B049-14A5337F78C6}" type="slidenum">
              <a:rPr lang="en-AU" smtClean="0"/>
              <a:t>‹#›</a:t>
            </a:fld>
            <a:endParaRPr lang="en-A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306C05-90F4-4946-A5EA-819448EEA895}" type="datetimeFigureOut">
              <a:rPr lang="en-AU" smtClean="0"/>
              <a:t>23/03/2014</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9DB0B06D-B1BC-4AF3-B049-14A5337F78C6}" type="slidenum">
              <a:rPr lang="en-AU" smtClean="0"/>
              <a:t>‹#›</a:t>
            </a:fld>
            <a:endParaRPr lang="en-A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0306C05-90F4-4946-A5EA-819448EEA895}" type="datetimeFigureOut">
              <a:rPr lang="en-AU" smtClean="0"/>
              <a:t>23/03/2014</a:t>
            </a:fld>
            <a:endParaRPr lang="en-AU" dirty="0"/>
          </a:p>
        </p:txBody>
      </p:sp>
      <p:sp>
        <p:nvSpPr>
          <p:cNvPr id="5" name="Footer Placeholder 4"/>
          <p:cNvSpPr>
            <a:spLocks noGrp="1"/>
          </p:cNvSpPr>
          <p:nvPr>
            <p:ph type="ftr" sz="quarter" idx="11"/>
          </p:nvPr>
        </p:nvSpPr>
        <p:spPr/>
        <p:txBody>
          <a:bodyPr/>
          <a:lstStyle/>
          <a:p>
            <a:endParaRPr lang="en-AU" dirty="0"/>
          </a:p>
        </p:txBody>
      </p:sp>
      <p:sp>
        <p:nvSpPr>
          <p:cNvPr id="6" name="Slide Number Placeholder 5"/>
          <p:cNvSpPr>
            <a:spLocks noGrp="1"/>
          </p:cNvSpPr>
          <p:nvPr>
            <p:ph type="sldNum" sz="quarter" idx="12"/>
          </p:nvPr>
        </p:nvSpPr>
        <p:spPr/>
        <p:txBody>
          <a:bodyPr/>
          <a:lstStyle/>
          <a:p>
            <a:fld id="{9DB0B06D-B1BC-4AF3-B049-14A5337F78C6}" type="slidenum">
              <a:rPr lang="en-AU" smtClean="0"/>
              <a:t>‹#›</a:t>
            </a:fld>
            <a:endParaRPr lang="en-A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0306C05-90F4-4946-A5EA-819448EEA895}" type="datetimeFigureOut">
              <a:rPr lang="en-AU" smtClean="0"/>
              <a:t>23/03/2014</a:t>
            </a:fld>
            <a:endParaRPr lang="en-AU" dirty="0"/>
          </a:p>
        </p:txBody>
      </p:sp>
      <p:sp>
        <p:nvSpPr>
          <p:cNvPr id="6" name="Footer Placeholder 5"/>
          <p:cNvSpPr>
            <a:spLocks noGrp="1"/>
          </p:cNvSpPr>
          <p:nvPr>
            <p:ph type="ftr" sz="quarter" idx="11"/>
          </p:nvPr>
        </p:nvSpPr>
        <p:spPr/>
        <p:txBody>
          <a:bodyPr/>
          <a:lstStyle/>
          <a:p>
            <a:endParaRPr lang="en-AU" dirty="0"/>
          </a:p>
        </p:txBody>
      </p:sp>
      <p:sp>
        <p:nvSpPr>
          <p:cNvPr id="7" name="Slide Number Placeholder 6"/>
          <p:cNvSpPr>
            <a:spLocks noGrp="1"/>
          </p:cNvSpPr>
          <p:nvPr>
            <p:ph type="sldNum" sz="quarter" idx="12"/>
          </p:nvPr>
        </p:nvSpPr>
        <p:spPr/>
        <p:txBody>
          <a:bodyPr/>
          <a:lstStyle/>
          <a:p>
            <a:fld id="{9DB0B06D-B1BC-4AF3-B049-14A5337F78C6}" type="slidenum">
              <a:rPr lang="en-AU" smtClean="0"/>
              <a:t>‹#›</a:t>
            </a:fld>
            <a:endParaRPr lang="en-AU" dirty="0"/>
          </a:p>
        </p:txBody>
      </p:sp>
      <p:sp>
        <p:nvSpPr>
          <p:cNvPr id="9" name="Content Placeholder 8"/>
          <p:cNvSpPr>
            <a:spLocks noGrp="1"/>
          </p:cNvSpPr>
          <p:nvPr>
            <p:ph sz="quarter" idx="13"/>
          </p:nvPr>
        </p:nvSpPr>
        <p:spPr>
          <a:xfrm>
            <a:off x="1298448" y="2121407"/>
            <a:ext cx="3200400" cy="360273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10306C05-90F4-4946-A5EA-819448EEA895}" type="datetimeFigureOut">
              <a:rPr lang="en-AU" smtClean="0"/>
              <a:t>23/03/2014</a:t>
            </a:fld>
            <a:endParaRPr lang="en-AU" dirty="0"/>
          </a:p>
        </p:txBody>
      </p:sp>
      <p:sp>
        <p:nvSpPr>
          <p:cNvPr id="8" name="Footer Placeholder 7"/>
          <p:cNvSpPr>
            <a:spLocks noGrp="1"/>
          </p:cNvSpPr>
          <p:nvPr>
            <p:ph type="ftr" sz="quarter" idx="11"/>
          </p:nvPr>
        </p:nvSpPr>
        <p:spPr/>
        <p:txBody>
          <a:bodyPr/>
          <a:lstStyle/>
          <a:p>
            <a:endParaRPr lang="en-AU" dirty="0"/>
          </a:p>
        </p:txBody>
      </p:sp>
      <p:sp>
        <p:nvSpPr>
          <p:cNvPr id="9" name="Slide Number Placeholder 8"/>
          <p:cNvSpPr>
            <a:spLocks noGrp="1"/>
          </p:cNvSpPr>
          <p:nvPr>
            <p:ph type="sldNum" sz="quarter" idx="12"/>
          </p:nvPr>
        </p:nvSpPr>
        <p:spPr/>
        <p:txBody>
          <a:bodyPr/>
          <a:lstStyle/>
          <a:p>
            <a:fld id="{9DB0B06D-B1BC-4AF3-B049-14A5337F78C6}" type="slidenum">
              <a:rPr lang="en-AU" smtClean="0"/>
              <a:t>‹#›</a:t>
            </a:fld>
            <a:endParaRPr lang="en-AU" dirty="0"/>
          </a:p>
        </p:txBody>
      </p:sp>
      <p:sp>
        <p:nvSpPr>
          <p:cNvPr id="11" name="Content Placeholder 10"/>
          <p:cNvSpPr>
            <a:spLocks noGrp="1"/>
          </p:cNvSpPr>
          <p:nvPr>
            <p:ph sz="quarter" idx="13"/>
          </p:nvPr>
        </p:nvSpPr>
        <p:spPr>
          <a:xfrm>
            <a:off x="1298448" y="2944368"/>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0306C05-90F4-4946-A5EA-819448EEA895}" type="datetimeFigureOut">
              <a:rPr lang="en-AU" smtClean="0"/>
              <a:t>23/03/2014</a:t>
            </a:fld>
            <a:endParaRPr lang="en-AU" dirty="0"/>
          </a:p>
        </p:txBody>
      </p:sp>
      <p:sp>
        <p:nvSpPr>
          <p:cNvPr id="4" name="Footer Placeholder 3"/>
          <p:cNvSpPr>
            <a:spLocks noGrp="1"/>
          </p:cNvSpPr>
          <p:nvPr>
            <p:ph type="ftr" sz="quarter" idx="11"/>
          </p:nvPr>
        </p:nvSpPr>
        <p:spPr/>
        <p:txBody>
          <a:bodyPr/>
          <a:lstStyle/>
          <a:p>
            <a:endParaRPr lang="en-AU" dirty="0"/>
          </a:p>
        </p:txBody>
      </p:sp>
      <p:sp>
        <p:nvSpPr>
          <p:cNvPr id="5" name="Slide Number Placeholder 4"/>
          <p:cNvSpPr>
            <a:spLocks noGrp="1"/>
          </p:cNvSpPr>
          <p:nvPr>
            <p:ph type="sldNum" sz="quarter" idx="12"/>
          </p:nvPr>
        </p:nvSpPr>
        <p:spPr/>
        <p:txBody>
          <a:bodyPr/>
          <a:lstStyle/>
          <a:p>
            <a:fld id="{9DB0B06D-B1BC-4AF3-B049-14A5337F78C6}" type="slidenum">
              <a:rPr lang="en-AU" smtClean="0"/>
              <a:t>‹#›</a:t>
            </a:fld>
            <a:endParaRPr lang="en-A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306C05-90F4-4946-A5EA-819448EEA895}" type="datetimeFigureOut">
              <a:rPr lang="en-AU" smtClean="0"/>
              <a:t>23/03/2014</a:t>
            </a:fld>
            <a:endParaRPr lang="en-AU" dirty="0"/>
          </a:p>
        </p:txBody>
      </p:sp>
      <p:sp>
        <p:nvSpPr>
          <p:cNvPr id="3" name="Footer Placeholder 2"/>
          <p:cNvSpPr>
            <a:spLocks noGrp="1"/>
          </p:cNvSpPr>
          <p:nvPr>
            <p:ph type="ftr" sz="quarter" idx="11"/>
          </p:nvPr>
        </p:nvSpPr>
        <p:spPr/>
        <p:txBody>
          <a:bodyPr/>
          <a:lstStyle/>
          <a:p>
            <a:endParaRPr lang="en-AU" dirty="0"/>
          </a:p>
        </p:txBody>
      </p:sp>
      <p:sp>
        <p:nvSpPr>
          <p:cNvPr id="4" name="Slide Number Placeholder 3"/>
          <p:cNvSpPr>
            <a:spLocks noGrp="1"/>
          </p:cNvSpPr>
          <p:nvPr>
            <p:ph type="sldNum" sz="quarter" idx="12"/>
          </p:nvPr>
        </p:nvSpPr>
        <p:spPr/>
        <p:txBody>
          <a:bodyPr/>
          <a:lstStyle/>
          <a:p>
            <a:fld id="{9DB0B06D-B1BC-4AF3-B049-14A5337F78C6}" type="slidenum">
              <a:rPr lang="en-AU" smtClean="0"/>
              <a:t>‹#›</a:t>
            </a:fld>
            <a:endParaRPr lang="en-A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US"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10306C05-90F4-4946-A5EA-819448EEA895}" type="datetimeFigureOut">
              <a:rPr lang="en-AU" smtClean="0"/>
              <a:t>23/03/2014</a:t>
            </a:fld>
            <a:endParaRPr lang="en-AU" dirty="0"/>
          </a:p>
        </p:txBody>
      </p:sp>
      <p:sp>
        <p:nvSpPr>
          <p:cNvPr id="6" name="Footer Placeholder 5"/>
          <p:cNvSpPr>
            <a:spLocks noGrp="1"/>
          </p:cNvSpPr>
          <p:nvPr>
            <p:ph type="ftr" sz="quarter" idx="11"/>
          </p:nvPr>
        </p:nvSpPr>
        <p:spPr>
          <a:xfrm rot="-60000">
            <a:off x="914554" y="5829261"/>
            <a:ext cx="3522607" cy="365125"/>
          </a:xfrm>
        </p:spPr>
        <p:txBody>
          <a:bodyPr/>
          <a:lstStyle/>
          <a:p>
            <a:endParaRPr lang="en-AU" dirty="0"/>
          </a:p>
        </p:txBody>
      </p:sp>
      <p:sp>
        <p:nvSpPr>
          <p:cNvPr id="7" name="Slide Number Placeholder 6"/>
          <p:cNvSpPr>
            <a:spLocks noGrp="1"/>
          </p:cNvSpPr>
          <p:nvPr>
            <p:ph type="sldNum" sz="quarter" idx="12"/>
          </p:nvPr>
        </p:nvSpPr>
        <p:spPr>
          <a:xfrm rot="60000">
            <a:off x="7557313" y="5896961"/>
            <a:ext cx="554023" cy="365125"/>
          </a:xfrm>
        </p:spPr>
        <p:txBody>
          <a:bodyPr/>
          <a:lstStyle/>
          <a:p>
            <a:fld id="{9DB0B06D-B1BC-4AF3-B049-14A5337F78C6}" type="slidenum">
              <a:rPr lang="en-AU" smtClean="0"/>
              <a:t>‹#›</a:t>
            </a:fld>
            <a:endParaRPr lang="en-A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10306C05-90F4-4946-A5EA-819448EEA895}" type="datetimeFigureOut">
              <a:rPr lang="en-AU" smtClean="0"/>
              <a:t>23/03/2014</a:t>
            </a:fld>
            <a:endParaRPr lang="en-AU" dirty="0"/>
          </a:p>
        </p:txBody>
      </p:sp>
      <p:sp>
        <p:nvSpPr>
          <p:cNvPr id="6" name="Footer Placeholder 5"/>
          <p:cNvSpPr>
            <a:spLocks noGrp="1"/>
          </p:cNvSpPr>
          <p:nvPr>
            <p:ph type="ftr" sz="quarter" idx="11"/>
          </p:nvPr>
        </p:nvSpPr>
        <p:spPr>
          <a:xfrm rot="-60000">
            <a:off x="914569" y="5831037"/>
            <a:ext cx="3319043" cy="365125"/>
          </a:xfrm>
        </p:spPr>
        <p:txBody>
          <a:bodyPr/>
          <a:lstStyle/>
          <a:p>
            <a:endParaRPr lang="en-AU" dirty="0"/>
          </a:p>
        </p:txBody>
      </p:sp>
      <p:sp>
        <p:nvSpPr>
          <p:cNvPr id="7" name="Slide Number Placeholder 6"/>
          <p:cNvSpPr>
            <a:spLocks noGrp="1"/>
          </p:cNvSpPr>
          <p:nvPr>
            <p:ph type="sldNum" sz="quarter" idx="12"/>
          </p:nvPr>
        </p:nvSpPr>
        <p:spPr>
          <a:xfrm rot="60000">
            <a:off x="7562089" y="5900026"/>
            <a:ext cx="554023" cy="365125"/>
          </a:xfrm>
        </p:spPr>
        <p:txBody>
          <a:bodyPr/>
          <a:lstStyle/>
          <a:p>
            <a:fld id="{9DB0B06D-B1BC-4AF3-B049-14A5337F78C6}" type="slidenum">
              <a:rPr lang="en-AU" smtClean="0"/>
              <a:t>‹#›</a:t>
            </a:fld>
            <a:endParaRPr lang="en-AU"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3.jpeg"/><Relationship Id="rId1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10306C05-90F4-4946-A5EA-819448EEA895}" type="datetimeFigureOut">
              <a:rPr lang="en-AU" smtClean="0"/>
              <a:t>23/03/2014</a:t>
            </a:fld>
            <a:endParaRPr lang="en-AU" dirty="0"/>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AU" dirty="0"/>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9DB0B06D-B1BC-4AF3-B049-14A5337F78C6}" type="slidenum">
              <a:rPr lang="en-AU" smtClean="0"/>
              <a:t>‹#›</a:t>
            </a:fld>
            <a:endParaRPr lang="en-AU"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mailto:troy.sarina@mq.edu.au"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www.austlii.edu.au/au/legis/cth/consol_act/fwa2009114/s12.html%23worker" TargetMode="External"/><Relationship Id="rId4" Type="http://schemas.openxmlformats.org/officeDocument/2006/relationships/hyperlink" Target="http://www.austlii.edu.au/au/legis/cth/consol_act/fwa2009114/s12.html%23bullied_at_work" TargetMode="External"/><Relationship Id="rId5" Type="http://schemas.openxmlformats.org/officeDocument/2006/relationships/hyperlink" Target="http://www.austlii.edu.au/au/legis/cth/consol_act/fwa2009114/s12.html%23constitutionally-covered_business" TargetMode="External"/><Relationship Id="rId6" Type="http://schemas.openxmlformats.org/officeDocument/2006/relationships/hyperlink" Target="http://www.austlii.edu.au/au/legis/cth/consol_act/fwa2009114/s12.html%23action"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benchbooks.fwc.gov.au/unfai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71600" y="1484784"/>
            <a:ext cx="7175351" cy="2232248"/>
          </a:xfrm>
        </p:spPr>
        <p:txBody>
          <a:bodyPr/>
          <a:lstStyle/>
          <a:p>
            <a:r>
              <a:rPr lang="en-AU" sz="3200" dirty="0" smtClean="0"/>
              <a:t>Emerging issues for Australian labour law: The challenges for regulating effectively in the new economy</a:t>
            </a:r>
            <a:endParaRPr lang="en-AU" sz="3200" dirty="0"/>
          </a:p>
        </p:txBody>
      </p:sp>
      <p:sp>
        <p:nvSpPr>
          <p:cNvPr id="3" name="Subtitle 2"/>
          <p:cNvSpPr>
            <a:spLocks noGrp="1"/>
          </p:cNvSpPr>
          <p:nvPr>
            <p:ph type="subTitle" idx="1"/>
          </p:nvPr>
        </p:nvSpPr>
        <p:spPr/>
        <p:txBody>
          <a:bodyPr>
            <a:normAutofit fontScale="92500" lnSpcReduction="10000"/>
          </a:bodyPr>
          <a:lstStyle/>
          <a:p>
            <a:r>
              <a:rPr lang="en-AU" dirty="0" smtClean="0"/>
              <a:t>Dr Troy Sarina</a:t>
            </a:r>
          </a:p>
          <a:p>
            <a:r>
              <a:rPr lang="en-AU" dirty="0" smtClean="0"/>
              <a:t>Macquarie University</a:t>
            </a:r>
          </a:p>
          <a:p>
            <a:r>
              <a:rPr lang="en-AU" dirty="0" smtClean="0"/>
              <a:t>Presentation for Legal Studies State Conference 2014</a:t>
            </a:r>
            <a:endParaRPr lang="en-AU" dirty="0"/>
          </a:p>
        </p:txBody>
      </p:sp>
    </p:spTree>
    <p:extLst>
      <p:ext uri="{BB962C8B-B14F-4D97-AF65-F5344CB8AC3E}">
        <p14:creationId xmlns:p14="http://schemas.microsoft.com/office/powerpoint/2010/main" val="7189262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Applying dismissal principles to new spheres</a:t>
            </a:r>
            <a:endParaRPr lang="en-AU"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862863" y="2119313"/>
            <a:ext cx="5397637" cy="3603625"/>
          </a:xfrm>
        </p:spPr>
      </p:pic>
    </p:spTree>
    <p:extLst>
      <p:ext uri="{BB962C8B-B14F-4D97-AF65-F5344CB8AC3E}">
        <p14:creationId xmlns:p14="http://schemas.microsoft.com/office/powerpoint/2010/main" val="348567094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The rise of social media and the implications for the law</a:t>
            </a:r>
            <a:endParaRPr lang="en-AU" dirty="0"/>
          </a:p>
        </p:txBody>
      </p:sp>
      <p:sp>
        <p:nvSpPr>
          <p:cNvPr id="3" name="Content Placeholder 2"/>
          <p:cNvSpPr>
            <a:spLocks noGrp="1"/>
          </p:cNvSpPr>
          <p:nvPr>
            <p:ph idx="1"/>
          </p:nvPr>
        </p:nvSpPr>
        <p:spPr/>
        <p:txBody>
          <a:bodyPr>
            <a:normAutofit fontScale="92500" lnSpcReduction="20000"/>
          </a:bodyPr>
          <a:lstStyle/>
          <a:p>
            <a:r>
              <a:rPr lang="en-AU" dirty="0" smtClean="0"/>
              <a:t>80.1 % of people use the internet</a:t>
            </a:r>
          </a:p>
          <a:p>
            <a:r>
              <a:rPr lang="en-AU" dirty="0" smtClean="0"/>
              <a:t>Facebook reaches up to 69.5% of 17 million people in Australia who are online (Burson-Marstellar survey 2013)</a:t>
            </a:r>
          </a:p>
          <a:p>
            <a:r>
              <a:rPr lang="en-AU" dirty="0" smtClean="0"/>
              <a:t>Australians use social media forums for 7 hours and 17 minutes per month (Neilsen</a:t>
            </a:r>
            <a:r>
              <a:rPr lang="en-AU" dirty="0"/>
              <a:t> </a:t>
            </a:r>
            <a:r>
              <a:rPr lang="en-AU" dirty="0" smtClean="0"/>
              <a:t>survey, 2013)</a:t>
            </a:r>
          </a:p>
          <a:p>
            <a:pPr marL="0" indent="0">
              <a:buNone/>
            </a:pPr>
            <a:endParaRPr lang="en-AU" dirty="0"/>
          </a:p>
          <a:p>
            <a:pPr marL="0" indent="0">
              <a:buNone/>
            </a:pPr>
            <a:r>
              <a:rPr lang="en-AU" dirty="0" smtClean="0"/>
              <a:t>See: Thornthwaite, L (2013), ‘Social media, unfair dismissal and the regulation of employees’ conduct outside work’ in </a:t>
            </a:r>
            <a:r>
              <a:rPr lang="en-AU" i="1" dirty="0" smtClean="0"/>
              <a:t>Australian Journal of Labour Law</a:t>
            </a:r>
            <a:r>
              <a:rPr lang="en-AU" dirty="0" smtClean="0"/>
              <a:t>, 26, pp.164-184.</a:t>
            </a:r>
            <a:endParaRPr lang="en-AU" dirty="0"/>
          </a:p>
        </p:txBody>
      </p:sp>
    </p:spTree>
    <p:extLst>
      <p:ext uri="{BB962C8B-B14F-4D97-AF65-F5344CB8AC3E}">
        <p14:creationId xmlns:p14="http://schemas.microsoft.com/office/powerpoint/2010/main" val="384395210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Using social media at work</a:t>
            </a:r>
            <a:endParaRPr lang="en-AU" dirty="0"/>
          </a:p>
        </p:txBody>
      </p:sp>
      <p:sp>
        <p:nvSpPr>
          <p:cNvPr id="3" name="Content Placeholder 2"/>
          <p:cNvSpPr>
            <a:spLocks noGrp="1"/>
          </p:cNvSpPr>
          <p:nvPr>
            <p:ph idx="1"/>
          </p:nvPr>
        </p:nvSpPr>
        <p:spPr/>
        <p:txBody>
          <a:bodyPr/>
          <a:lstStyle/>
          <a:p>
            <a:r>
              <a:rPr lang="en-AU" dirty="0" smtClean="0"/>
              <a:t>Voicing workplace grievances</a:t>
            </a:r>
          </a:p>
          <a:p>
            <a:r>
              <a:rPr lang="en-AU" dirty="0" smtClean="0"/>
              <a:t>Employers investigating worker lives</a:t>
            </a:r>
          </a:p>
          <a:p>
            <a:r>
              <a:rPr lang="en-AU" dirty="0" smtClean="0"/>
              <a:t>“cyberloafing” – use of social media to mock or bully workers =&gt; adverse impact on productivity at the workplace</a:t>
            </a:r>
          </a:p>
          <a:p>
            <a:r>
              <a:rPr lang="en-AU" dirty="0" smtClean="0"/>
              <a:t>Leading to the “blurring of the lines between  private and public life”</a:t>
            </a:r>
          </a:p>
        </p:txBody>
      </p:sp>
    </p:spTree>
    <p:extLst>
      <p:ext uri="{BB962C8B-B14F-4D97-AF65-F5344CB8AC3E}">
        <p14:creationId xmlns:p14="http://schemas.microsoft.com/office/powerpoint/2010/main" val="98413370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How has this boundary been defined by the law?</a:t>
            </a:r>
            <a:endParaRPr lang="en-AU" dirty="0"/>
          </a:p>
        </p:txBody>
      </p:sp>
      <p:sp>
        <p:nvSpPr>
          <p:cNvPr id="3" name="Content Placeholder 2"/>
          <p:cNvSpPr>
            <a:spLocks noGrp="1"/>
          </p:cNvSpPr>
          <p:nvPr>
            <p:ph idx="1"/>
          </p:nvPr>
        </p:nvSpPr>
        <p:spPr/>
        <p:txBody>
          <a:bodyPr>
            <a:normAutofit fontScale="92500" lnSpcReduction="20000"/>
          </a:bodyPr>
          <a:lstStyle/>
          <a:p>
            <a:r>
              <a:rPr lang="en-AU" dirty="0" smtClean="0"/>
              <a:t>At common law, an employee is under the duty of fidelity and good faith in relation to their employer (implied duty)</a:t>
            </a:r>
          </a:p>
          <a:p>
            <a:r>
              <a:rPr lang="en-AU" dirty="0" smtClean="0"/>
              <a:t>Statute and other industrial instruments have curtailed this control e.g. </a:t>
            </a:r>
            <a:r>
              <a:rPr lang="en-AU" dirty="0"/>
              <a:t>A</a:t>
            </a:r>
            <a:r>
              <a:rPr lang="en-AU" dirty="0" smtClean="0"/>
              <a:t>wards</a:t>
            </a:r>
          </a:p>
          <a:p>
            <a:r>
              <a:rPr lang="en-AU" dirty="0" smtClean="0"/>
              <a:t>See for example Ross, VP in </a:t>
            </a:r>
            <a:r>
              <a:rPr lang="en-AU" i="1" dirty="0" smtClean="0"/>
              <a:t>Rose v Telstra Corporation Ltd [1998] AIRC 1592, employees are “entitled to a private life”</a:t>
            </a:r>
          </a:p>
          <a:p>
            <a:r>
              <a:rPr lang="en-AU" i="1" dirty="0" smtClean="0"/>
              <a:t>However, there are limitations to this entitlement, See for example McManus v Scott-Charlton (1996) 140 ALR 625</a:t>
            </a:r>
          </a:p>
          <a:p>
            <a:endParaRPr lang="en-AU" dirty="0"/>
          </a:p>
        </p:txBody>
      </p:sp>
    </p:spTree>
    <p:extLst>
      <p:ext uri="{BB962C8B-B14F-4D97-AF65-F5344CB8AC3E}">
        <p14:creationId xmlns:p14="http://schemas.microsoft.com/office/powerpoint/2010/main" val="117187868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dirty="0" smtClean="0"/>
              <a:t>Has the growth of social media enhanced the ability for employers to control the lives of employees?</a:t>
            </a:r>
            <a:endParaRPr lang="en-AU" sz="2800" dirty="0"/>
          </a:p>
        </p:txBody>
      </p:sp>
      <p:sp>
        <p:nvSpPr>
          <p:cNvPr id="3" name="Content Placeholder 2"/>
          <p:cNvSpPr>
            <a:spLocks noGrp="1"/>
          </p:cNvSpPr>
          <p:nvPr>
            <p:ph idx="1"/>
          </p:nvPr>
        </p:nvSpPr>
        <p:spPr/>
        <p:txBody>
          <a:bodyPr/>
          <a:lstStyle/>
          <a:p>
            <a:r>
              <a:rPr lang="en-AU" dirty="0" smtClean="0"/>
              <a:t>See </a:t>
            </a:r>
            <a:r>
              <a:rPr lang="en-AU" i="1" dirty="0" smtClean="0"/>
              <a:t>Applicant v Respondent [2010] FWA 1062</a:t>
            </a:r>
            <a:endParaRPr lang="en-AU" i="1" dirty="0"/>
          </a:p>
          <a:p>
            <a:pPr lvl="1">
              <a:buFontTx/>
              <a:buChar char="-"/>
            </a:pPr>
            <a:r>
              <a:rPr lang="en-AU" dirty="0" smtClean="0"/>
              <a:t>Comments made on Facebook leading to dismissal</a:t>
            </a:r>
          </a:p>
          <a:p>
            <a:pPr lvl="1">
              <a:buFontTx/>
              <a:buChar char="-"/>
            </a:pPr>
            <a:r>
              <a:rPr lang="en-AU" dirty="0" smtClean="0"/>
              <a:t>Cased turned on whether applicant was outside time limit to make application to FWA</a:t>
            </a:r>
            <a:endParaRPr lang="en-AU" dirty="0"/>
          </a:p>
        </p:txBody>
      </p:sp>
    </p:spTree>
    <p:extLst>
      <p:ext uri="{BB962C8B-B14F-4D97-AF65-F5344CB8AC3E}">
        <p14:creationId xmlns:p14="http://schemas.microsoft.com/office/powerpoint/2010/main" val="70784590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800" dirty="0" smtClean="0"/>
              <a:t>Establishing a connection between the alleged conduct and work</a:t>
            </a:r>
            <a:endParaRPr lang="en-AU" sz="2800" dirty="0"/>
          </a:p>
        </p:txBody>
      </p:sp>
      <p:sp>
        <p:nvSpPr>
          <p:cNvPr id="3" name="Content Placeholder 2"/>
          <p:cNvSpPr>
            <a:spLocks noGrp="1"/>
          </p:cNvSpPr>
          <p:nvPr>
            <p:ph idx="1"/>
          </p:nvPr>
        </p:nvSpPr>
        <p:spPr/>
        <p:txBody>
          <a:bodyPr>
            <a:normAutofit fontScale="92500" lnSpcReduction="20000"/>
          </a:bodyPr>
          <a:lstStyle/>
          <a:p>
            <a:r>
              <a:rPr lang="en-AU" i="1" dirty="0" smtClean="0"/>
              <a:t>Lukazewski v Capones Pizzeria Kyneton [2009] AIRC 280</a:t>
            </a:r>
          </a:p>
          <a:p>
            <a:pPr marL="0" indent="0">
              <a:buNone/>
            </a:pPr>
            <a:r>
              <a:rPr lang="en-AU" i="1" dirty="0"/>
              <a:t>	</a:t>
            </a:r>
            <a:r>
              <a:rPr lang="en-AU" dirty="0" smtClean="0"/>
              <a:t>- Application to dismiss a vexatious claim under the unfair dismissal regime</a:t>
            </a:r>
          </a:p>
          <a:p>
            <a:pPr marL="0" indent="0">
              <a:buNone/>
            </a:pPr>
            <a:r>
              <a:rPr lang="en-AU" dirty="0"/>
              <a:t>	</a:t>
            </a:r>
            <a:r>
              <a:rPr lang="en-AU" dirty="0" smtClean="0"/>
              <a:t>-Mr Lukazsewski claimed he was dismissed due to a post on facebook stating that he was “pissed off” (with no explicit reference to his employer) </a:t>
            </a:r>
          </a:p>
          <a:p>
            <a:pPr marL="0" indent="0">
              <a:buNone/>
            </a:pPr>
            <a:r>
              <a:rPr lang="en-AU" dirty="0"/>
              <a:t>	</a:t>
            </a:r>
            <a:r>
              <a:rPr lang="en-AU" dirty="0" smtClean="0"/>
              <a:t>- Held that there were legitimate grounds for appeal as there was real doubt as to whether Mr Lukazewski had in fact been dismissed for a valid reason</a:t>
            </a:r>
            <a:endParaRPr lang="en-AU" dirty="0"/>
          </a:p>
        </p:txBody>
      </p:sp>
    </p:spTree>
    <p:extLst>
      <p:ext uri="{BB962C8B-B14F-4D97-AF65-F5344CB8AC3E}">
        <p14:creationId xmlns:p14="http://schemas.microsoft.com/office/powerpoint/2010/main" val="268242863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600" dirty="0" smtClean="0"/>
              <a:t>The lines remain “blurred” between private and public life</a:t>
            </a:r>
            <a:endParaRPr lang="en-AU" sz="3600" dirty="0"/>
          </a:p>
        </p:txBody>
      </p:sp>
      <p:sp>
        <p:nvSpPr>
          <p:cNvPr id="3" name="Content Placeholder 2"/>
          <p:cNvSpPr>
            <a:spLocks noGrp="1"/>
          </p:cNvSpPr>
          <p:nvPr>
            <p:ph idx="1"/>
          </p:nvPr>
        </p:nvSpPr>
        <p:spPr>
          <a:xfrm>
            <a:off x="1463040" y="2119257"/>
            <a:ext cx="6196405" cy="4118056"/>
          </a:xfrm>
        </p:spPr>
        <p:txBody>
          <a:bodyPr>
            <a:normAutofit fontScale="47500" lnSpcReduction="20000"/>
          </a:bodyPr>
          <a:lstStyle/>
          <a:p>
            <a:r>
              <a:rPr lang="en-AU" sz="3300" i="1" dirty="0" smtClean="0"/>
              <a:t>Damien O’Keefe v Williams Muir’s Pty Ltd T/A Troy Williams The Good Guys [2011] FWA 4311 </a:t>
            </a:r>
          </a:p>
          <a:p>
            <a:endParaRPr lang="en-AU" sz="3300" i="1" dirty="0" smtClean="0"/>
          </a:p>
          <a:p>
            <a:pPr marL="0" indent="0">
              <a:buNone/>
            </a:pPr>
            <a:r>
              <a:rPr lang="en-AU" i="1" dirty="0"/>
              <a:t>	</a:t>
            </a:r>
            <a:r>
              <a:rPr lang="en-AU" sz="2900" i="1" dirty="0" smtClean="0"/>
              <a:t>-  </a:t>
            </a:r>
            <a:r>
              <a:rPr lang="en-AU" sz="2900" dirty="0" smtClean="0"/>
              <a:t>Focused on the comments made by Mr O’Keefe on Facebook regarding errors in payment for commissions he was owed</a:t>
            </a:r>
          </a:p>
          <a:p>
            <a:pPr marL="0" indent="0">
              <a:buNone/>
            </a:pPr>
            <a:r>
              <a:rPr lang="en-AU" sz="2900" dirty="0"/>
              <a:t>	</a:t>
            </a:r>
            <a:r>
              <a:rPr lang="en-AU" sz="2900" dirty="0" smtClean="0"/>
              <a:t>- Mr O’Keefe’s statements related to serious misconduct</a:t>
            </a:r>
          </a:p>
          <a:p>
            <a:pPr marL="0" indent="0">
              <a:buNone/>
            </a:pPr>
            <a:r>
              <a:rPr lang="en-AU" sz="2900" dirty="0"/>
              <a:t>	</a:t>
            </a:r>
            <a:r>
              <a:rPr lang="en-AU" sz="2900" dirty="0" smtClean="0"/>
              <a:t>- Reference to handbooks and policies at the workplace which required workers to be courteous and polite to stakeholders</a:t>
            </a:r>
          </a:p>
          <a:p>
            <a:pPr marL="0" indent="0">
              <a:buNone/>
            </a:pPr>
            <a:r>
              <a:rPr lang="en-AU" sz="2900" dirty="0"/>
              <a:t>	</a:t>
            </a:r>
            <a:r>
              <a:rPr lang="en-AU" sz="2900" dirty="0" smtClean="0"/>
              <a:t>- Source of the allegation, he “wonders how the f—k work can be so f—ling useless and mess up my pay again. C—unts are going down tomorrow”</a:t>
            </a:r>
          </a:p>
          <a:p>
            <a:pPr marL="0" indent="0">
              <a:buNone/>
            </a:pPr>
            <a:r>
              <a:rPr lang="en-AU" sz="2900" dirty="0"/>
              <a:t>	</a:t>
            </a:r>
            <a:r>
              <a:rPr lang="en-AU" sz="2900" dirty="0" smtClean="0"/>
              <a:t>- Conduct found to have undermined the business as well as the implied duty of trust and fidelity within the employment relationship </a:t>
            </a:r>
          </a:p>
          <a:p>
            <a:pPr marL="0" indent="0">
              <a:buNone/>
            </a:pPr>
            <a:r>
              <a:rPr lang="en-AU" sz="2900" dirty="0"/>
              <a:t>	</a:t>
            </a:r>
            <a:r>
              <a:rPr lang="en-AU" sz="2900" dirty="0" smtClean="0"/>
              <a:t>-Application of unfair dismissal failed and appeal was not 	allowed</a:t>
            </a:r>
          </a:p>
          <a:p>
            <a:pPr marL="0" indent="0">
              <a:buNone/>
            </a:pPr>
            <a:endParaRPr lang="en-AU" sz="2900" dirty="0"/>
          </a:p>
          <a:p>
            <a:pPr marL="0" indent="0">
              <a:buNone/>
            </a:pPr>
            <a:r>
              <a:rPr lang="en-AU" sz="2900" dirty="0" smtClean="0"/>
              <a:t>“The [employer] has rightfully submitted, in my view, that the separation between home and work is now less pronounced that it once used to be” – Deputy President Swan</a:t>
            </a:r>
          </a:p>
          <a:p>
            <a:pPr marL="0" indent="0">
              <a:buNone/>
            </a:pPr>
            <a:endParaRPr lang="en-AU" sz="2900" dirty="0" smtClean="0"/>
          </a:p>
          <a:p>
            <a:pPr marL="0" indent="0">
              <a:buNone/>
            </a:pPr>
            <a:endParaRPr lang="en-AU" dirty="0"/>
          </a:p>
        </p:txBody>
      </p:sp>
    </p:spTree>
    <p:extLst>
      <p:ext uri="{BB962C8B-B14F-4D97-AF65-F5344CB8AC3E}">
        <p14:creationId xmlns:p14="http://schemas.microsoft.com/office/powerpoint/2010/main" val="411453226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In contrast	….</a:t>
            </a:r>
            <a:endParaRPr lang="en-AU" dirty="0"/>
          </a:p>
        </p:txBody>
      </p:sp>
      <p:sp>
        <p:nvSpPr>
          <p:cNvPr id="3" name="Content Placeholder 2"/>
          <p:cNvSpPr>
            <a:spLocks noGrp="1"/>
          </p:cNvSpPr>
          <p:nvPr>
            <p:ph idx="1"/>
          </p:nvPr>
        </p:nvSpPr>
        <p:spPr/>
        <p:txBody>
          <a:bodyPr>
            <a:normAutofit fontScale="70000" lnSpcReduction="20000"/>
          </a:bodyPr>
          <a:lstStyle/>
          <a:p>
            <a:r>
              <a:rPr lang="en-AU" i="1" dirty="0" smtClean="0"/>
              <a:t>Stutsel v Linfox Australia Pty Ltd </a:t>
            </a:r>
            <a:r>
              <a:rPr lang="en-AU" dirty="0" smtClean="0"/>
              <a:t>(2011)</a:t>
            </a:r>
          </a:p>
          <a:p>
            <a:pPr lvl="1">
              <a:buFontTx/>
              <a:buChar char="-"/>
            </a:pPr>
            <a:r>
              <a:rPr lang="en-AU" dirty="0" smtClean="0"/>
              <a:t>Mr Stutsel</a:t>
            </a:r>
            <a:r>
              <a:rPr lang="en-AU" dirty="0"/>
              <a:t> </a:t>
            </a:r>
            <a:r>
              <a:rPr lang="en-AU" dirty="0" smtClean="0"/>
              <a:t>dismissed for alleged serious misconduct after posting comments that were both racially derogatory and sexually discriminatory towards two separate managers.</a:t>
            </a:r>
          </a:p>
          <a:p>
            <a:pPr lvl="1">
              <a:buFontTx/>
              <a:buChar char="-"/>
            </a:pPr>
            <a:r>
              <a:rPr lang="en-AU" dirty="0" smtClean="0"/>
              <a:t>Application upheld</a:t>
            </a:r>
          </a:p>
          <a:p>
            <a:pPr lvl="1">
              <a:buFontTx/>
              <a:buChar char="-"/>
            </a:pPr>
            <a:r>
              <a:rPr lang="en-AU" dirty="0" smtClean="0"/>
              <a:t>Roberts C gave weighting to a number of factors including: the fact that Mr Stutsel was inexperienced with facebook, the he used the maximum privacy setting (characterised NOT as a public forum), he had removed the comments quickly and had shown genuine contrition, and the fact that the company did not have a social media policy in force. </a:t>
            </a:r>
          </a:p>
          <a:p>
            <a:pPr lvl="1">
              <a:buFontTx/>
              <a:buChar char="-"/>
            </a:pPr>
            <a:r>
              <a:rPr lang="en-AU" dirty="0" smtClean="0"/>
              <a:t>The nature of the way in which the comments are made will effect the way they should be understood </a:t>
            </a:r>
          </a:p>
          <a:p>
            <a:pPr lvl="1">
              <a:buFontTx/>
              <a:buChar char="-"/>
            </a:pPr>
            <a:r>
              <a:rPr lang="en-AU" dirty="0" smtClean="0"/>
              <a:t>This conversation had ‘the flavour of a conversation in a pub or café, although conducted in an electronic form’</a:t>
            </a:r>
            <a:endParaRPr lang="en-AU" dirty="0"/>
          </a:p>
        </p:txBody>
      </p:sp>
    </p:spTree>
    <p:extLst>
      <p:ext uri="{BB962C8B-B14F-4D97-AF65-F5344CB8AC3E}">
        <p14:creationId xmlns:p14="http://schemas.microsoft.com/office/powerpoint/2010/main" val="65276027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More recently..</a:t>
            </a:r>
            <a:endParaRPr lang="en-AU" dirty="0"/>
          </a:p>
        </p:txBody>
      </p:sp>
      <p:sp>
        <p:nvSpPr>
          <p:cNvPr id="3" name="Content Placeholder 2"/>
          <p:cNvSpPr>
            <a:spLocks noGrp="1"/>
          </p:cNvSpPr>
          <p:nvPr>
            <p:ph idx="1"/>
          </p:nvPr>
        </p:nvSpPr>
        <p:spPr/>
        <p:txBody>
          <a:bodyPr>
            <a:normAutofit fontScale="70000" lnSpcReduction="20000"/>
          </a:bodyPr>
          <a:lstStyle/>
          <a:p>
            <a:r>
              <a:rPr lang="en-AU" i="1" dirty="0" smtClean="0"/>
              <a:t>Little v Credit Corp Group Limited t/as Credit Corp Group [2013] FWC 9642</a:t>
            </a:r>
          </a:p>
          <a:p>
            <a:pPr marL="0" indent="0">
              <a:buNone/>
            </a:pPr>
            <a:r>
              <a:rPr lang="en-AU" i="1" dirty="0" smtClean="0"/>
              <a:t>	- </a:t>
            </a:r>
            <a:r>
              <a:rPr lang="en-AU" dirty="0" smtClean="0"/>
              <a:t>Mr Little- Manager at Credit Corp</a:t>
            </a:r>
          </a:p>
          <a:p>
            <a:pPr marL="0" indent="0">
              <a:buNone/>
            </a:pPr>
            <a:r>
              <a:rPr lang="en-AU" dirty="0"/>
              <a:t>	</a:t>
            </a:r>
            <a:r>
              <a:rPr lang="en-AU" dirty="0" smtClean="0"/>
              <a:t>-Posted on Facebook comments about sexually harassing a new worker as well as comparing their work to being anally raped</a:t>
            </a:r>
          </a:p>
          <a:p>
            <a:pPr marL="0" indent="0">
              <a:buNone/>
            </a:pPr>
            <a:r>
              <a:rPr lang="en-AU" dirty="0"/>
              <a:t>	</a:t>
            </a:r>
            <a:r>
              <a:rPr lang="en-AU" dirty="0" smtClean="0"/>
              <a:t>-Further derogatory comments on a Christian based financials services site </a:t>
            </a:r>
          </a:p>
          <a:p>
            <a:pPr marL="0" indent="0">
              <a:buNone/>
            </a:pPr>
            <a:r>
              <a:rPr lang="en-AU" dirty="0"/>
              <a:t>	</a:t>
            </a:r>
            <a:r>
              <a:rPr lang="en-AU" dirty="0" smtClean="0"/>
              <a:t>- Appeal dismissed</a:t>
            </a:r>
          </a:p>
          <a:p>
            <a:pPr marL="0" indent="0">
              <a:buNone/>
            </a:pPr>
            <a:r>
              <a:rPr lang="en-AU" dirty="0"/>
              <a:t>	</a:t>
            </a:r>
            <a:r>
              <a:rPr lang="en-AU" dirty="0" smtClean="0"/>
              <a:t>- DP Sams found: applicants comments would cause hurt and humiliation to employees as well as damage the reputation of CCG at large.</a:t>
            </a:r>
          </a:p>
          <a:p>
            <a:pPr marL="0" indent="0">
              <a:buNone/>
            </a:pPr>
            <a:r>
              <a:rPr lang="en-AU" dirty="0"/>
              <a:t>	</a:t>
            </a:r>
            <a:r>
              <a:rPr lang="en-AU" dirty="0" smtClean="0"/>
              <a:t>- Mr little was entitled to express his views in a forum such as facebook but could not do it in a manner that injured CCG’s business</a:t>
            </a:r>
          </a:p>
        </p:txBody>
      </p:sp>
    </p:spTree>
    <p:extLst>
      <p:ext uri="{BB962C8B-B14F-4D97-AF65-F5344CB8AC3E}">
        <p14:creationId xmlns:p14="http://schemas.microsoft.com/office/powerpoint/2010/main" val="350268286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Factors considered in social media dismissal cases</a:t>
            </a:r>
            <a:endParaRPr lang="en-AU" dirty="0"/>
          </a:p>
        </p:txBody>
      </p:sp>
      <p:sp>
        <p:nvSpPr>
          <p:cNvPr id="3" name="Content Placeholder 2"/>
          <p:cNvSpPr>
            <a:spLocks noGrp="1"/>
          </p:cNvSpPr>
          <p:nvPr>
            <p:ph idx="1"/>
          </p:nvPr>
        </p:nvSpPr>
        <p:spPr/>
        <p:txBody>
          <a:bodyPr>
            <a:normAutofit fontScale="85000" lnSpcReduction="20000"/>
          </a:bodyPr>
          <a:lstStyle/>
          <a:p>
            <a:r>
              <a:rPr lang="en-AU" dirty="0" smtClean="0"/>
              <a:t>The nature and severity of the comments </a:t>
            </a:r>
          </a:p>
          <a:p>
            <a:r>
              <a:rPr lang="en-AU" dirty="0" smtClean="0"/>
              <a:t>The source of the post </a:t>
            </a:r>
          </a:p>
          <a:p>
            <a:r>
              <a:rPr lang="en-AU" dirty="0" smtClean="0"/>
              <a:t>Whether the employer or employee are named</a:t>
            </a:r>
          </a:p>
          <a:p>
            <a:r>
              <a:rPr lang="en-AU" dirty="0" smtClean="0"/>
              <a:t>Whether co-workers have viewed the post</a:t>
            </a:r>
          </a:p>
          <a:p>
            <a:r>
              <a:rPr lang="en-AU" dirty="0" smtClean="0"/>
              <a:t>Public availability of the post</a:t>
            </a:r>
          </a:p>
          <a:p>
            <a:r>
              <a:rPr lang="en-AU" dirty="0" smtClean="0"/>
              <a:t>Whether the employers business has been damaged</a:t>
            </a:r>
          </a:p>
          <a:p>
            <a:r>
              <a:rPr lang="en-AU" dirty="0" smtClean="0"/>
              <a:t>Was the comment deliberate</a:t>
            </a:r>
          </a:p>
          <a:p>
            <a:r>
              <a:rPr lang="en-AU" dirty="0" smtClean="0"/>
              <a:t>Was is withdrawn quickly</a:t>
            </a:r>
          </a:p>
          <a:p>
            <a:r>
              <a:rPr lang="en-AU" dirty="0" smtClean="0"/>
              <a:t>Did the employee display remorse about the post?</a:t>
            </a:r>
          </a:p>
          <a:p>
            <a:r>
              <a:rPr lang="en-AU" dirty="0" smtClean="0"/>
              <a:t>Has the organisation adopted and communicated a comprehensive social media policy?</a:t>
            </a:r>
            <a:endParaRPr lang="en-AU" dirty="0"/>
          </a:p>
        </p:txBody>
      </p:sp>
    </p:spTree>
    <p:extLst>
      <p:ext uri="{BB962C8B-B14F-4D97-AF65-F5344CB8AC3E}">
        <p14:creationId xmlns:p14="http://schemas.microsoft.com/office/powerpoint/2010/main" val="238947213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ssolv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ssolv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ssolv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dissolv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dissolv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dissolv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dissolv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dissolve">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dissolve">
                                      <p:cBhvr>
                                        <p:cTn id="5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AU" dirty="0" smtClean="0"/>
              <a:t>Who Am I?</a:t>
            </a:r>
          </a:p>
        </p:txBody>
      </p:sp>
      <p:sp>
        <p:nvSpPr>
          <p:cNvPr id="3075" name="Content Placeholder 2"/>
          <p:cNvSpPr>
            <a:spLocks noGrp="1"/>
          </p:cNvSpPr>
          <p:nvPr>
            <p:ph idx="1"/>
          </p:nvPr>
        </p:nvSpPr>
        <p:spPr>
          <a:xfrm>
            <a:off x="684213" y="1341438"/>
            <a:ext cx="7772400" cy="4114800"/>
          </a:xfrm>
        </p:spPr>
        <p:txBody>
          <a:bodyPr/>
          <a:lstStyle/>
          <a:p>
            <a:r>
              <a:rPr lang="en-AU" sz="2000" dirty="0" smtClean="0"/>
              <a:t>Dr Troy Sarina</a:t>
            </a:r>
          </a:p>
          <a:p>
            <a:pPr lvl="1"/>
            <a:r>
              <a:rPr lang="en-AU" sz="2000" dirty="0" smtClean="0"/>
              <a:t>Department of Marketing and Management, Faculty of Business and Economics, Macquarie University</a:t>
            </a:r>
          </a:p>
          <a:p>
            <a:pPr lvl="1"/>
            <a:r>
              <a:rPr lang="en-AU" sz="2000" dirty="0" smtClean="0"/>
              <a:t>Email: </a:t>
            </a:r>
            <a:r>
              <a:rPr lang="en-AU" sz="2000" dirty="0" smtClean="0">
                <a:hlinkClick r:id="rId3"/>
              </a:rPr>
              <a:t>troy.sarina@mq.edu.au</a:t>
            </a:r>
            <a:endParaRPr lang="en-AU" sz="2000" dirty="0" smtClean="0"/>
          </a:p>
          <a:p>
            <a:pPr lvl="1"/>
            <a:r>
              <a:rPr lang="en-AU" sz="2000" dirty="0" smtClean="0"/>
              <a:t>Areas of interest</a:t>
            </a:r>
          </a:p>
          <a:p>
            <a:pPr lvl="2"/>
            <a:r>
              <a:rPr lang="en-AU" dirty="0" smtClean="0"/>
              <a:t>Labour Law</a:t>
            </a:r>
          </a:p>
          <a:p>
            <a:pPr lvl="2"/>
            <a:r>
              <a:rPr lang="en-AU" dirty="0" smtClean="0"/>
              <a:t>Employment relations strategies</a:t>
            </a:r>
          </a:p>
          <a:p>
            <a:pPr lvl="2"/>
            <a:r>
              <a:rPr lang="en-AU" dirty="0" smtClean="0"/>
              <a:t>Employee engagement</a:t>
            </a:r>
          </a:p>
          <a:p>
            <a:pPr lvl="1"/>
            <a:r>
              <a:rPr lang="en-AU" sz="2000" dirty="0" smtClean="0">
                <a:solidFill>
                  <a:srgbClr val="000000"/>
                </a:solidFill>
              </a:rPr>
              <a:t> Professional experience</a:t>
            </a:r>
          </a:p>
          <a:p>
            <a:pPr lvl="2"/>
            <a:r>
              <a:rPr lang="en-AU" dirty="0" smtClean="0">
                <a:solidFill>
                  <a:srgbClr val="000000"/>
                </a:solidFill>
              </a:rPr>
              <a:t>Human Resources Country Road Australia</a:t>
            </a:r>
          </a:p>
          <a:p>
            <a:pPr lvl="2"/>
            <a:r>
              <a:rPr lang="en-AU" dirty="0" smtClean="0">
                <a:solidFill>
                  <a:srgbClr val="000000"/>
                </a:solidFill>
              </a:rPr>
              <a:t>National Industrial Relations Manager, Qantas Airways </a:t>
            </a:r>
          </a:p>
          <a:p>
            <a:pPr lvl="2">
              <a:buFontTx/>
              <a:buNone/>
            </a:pPr>
            <a:endParaRPr lang="en-AU" dirty="0" smtClean="0"/>
          </a:p>
          <a:p>
            <a:pPr lvl="2">
              <a:buFontTx/>
              <a:buNone/>
            </a:pPr>
            <a:endParaRPr lang="en-AU" dirty="0" smtClean="0"/>
          </a:p>
        </p:txBody>
      </p:sp>
    </p:spTree>
    <p:extLst>
      <p:ext uri="{BB962C8B-B14F-4D97-AF65-F5344CB8AC3E}">
        <p14:creationId xmlns:p14="http://schemas.microsoft.com/office/powerpoint/2010/main" val="230857594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sz="3600" dirty="0" smtClean="0"/>
              <a:t>New workplace bullying provisions in the </a:t>
            </a:r>
            <a:r>
              <a:rPr lang="en-AU" sz="3600" i="1" dirty="0" smtClean="0"/>
              <a:t>Fair Work Act</a:t>
            </a:r>
            <a:r>
              <a:rPr lang="en-AU" sz="3600" dirty="0"/>
              <a:t> </a:t>
            </a:r>
            <a:r>
              <a:rPr lang="en-AU" sz="3600" dirty="0" smtClean="0"/>
              <a:t>2009</a:t>
            </a:r>
            <a:endParaRPr lang="en-AU" sz="3600" dirty="0"/>
          </a:p>
        </p:txBody>
      </p:sp>
      <p:sp>
        <p:nvSpPr>
          <p:cNvPr id="3" name="Content Placeholder 2"/>
          <p:cNvSpPr>
            <a:spLocks noGrp="1"/>
          </p:cNvSpPr>
          <p:nvPr>
            <p:ph idx="1"/>
          </p:nvPr>
        </p:nvSpPr>
        <p:spPr/>
        <p:txBody>
          <a:bodyPr>
            <a:normAutofit fontScale="70000" lnSpcReduction="20000"/>
          </a:bodyPr>
          <a:lstStyle/>
          <a:p>
            <a:r>
              <a:rPr lang="en-AU" dirty="0" smtClean="0"/>
              <a:t>Part 6- 4B of The Act</a:t>
            </a:r>
          </a:p>
          <a:p>
            <a:pPr marL="0" indent="0">
              <a:buNone/>
            </a:pPr>
            <a:endParaRPr lang="en-AU" dirty="0" smtClean="0"/>
          </a:p>
          <a:p>
            <a:pPr marL="0" indent="0">
              <a:buNone/>
            </a:pPr>
            <a:r>
              <a:rPr lang="en-AU" dirty="0" smtClean="0"/>
              <a:t>A </a:t>
            </a:r>
            <a:r>
              <a:rPr lang="en-AU" dirty="0">
                <a:hlinkClick r:id="rId3"/>
              </a:rPr>
              <a:t>worker</a:t>
            </a:r>
            <a:r>
              <a:rPr lang="en-AU" dirty="0"/>
              <a:t> is </a:t>
            </a:r>
            <a:r>
              <a:rPr lang="en-AU" b="1" i="1" dirty="0">
                <a:hlinkClick r:id="rId4"/>
              </a:rPr>
              <a:t>bullied at work</a:t>
            </a:r>
            <a:r>
              <a:rPr lang="en-AU" b="1" i="1" dirty="0"/>
              <a:t> </a:t>
            </a:r>
            <a:r>
              <a:rPr lang="en-AU" dirty="0"/>
              <a:t>if: </a:t>
            </a:r>
          </a:p>
          <a:p>
            <a:pPr marL="0" indent="0">
              <a:buNone/>
            </a:pPr>
            <a:r>
              <a:rPr lang="en-AU" dirty="0"/>
              <a:t>                     (a)  while the </a:t>
            </a:r>
            <a:r>
              <a:rPr lang="en-AU" dirty="0">
                <a:hlinkClick r:id="rId3"/>
              </a:rPr>
              <a:t>worker</a:t>
            </a:r>
            <a:r>
              <a:rPr lang="en-AU" dirty="0"/>
              <a:t> is at work in a </a:t>
            </a:r>
            <a:r>
              <a:rPr lang="en-AU" dirty="0">
                <a:hlinkClick r:id="rId5"/>
              </a:rPr>
              <a:t>constitutionally-covered business</a:t>
            </a:r>
            <a:r>
              <a:rPr lang="en-AU" dirty="0"/>
              <a:t>: </a:t>
            </a:r>
          </a:p>
          <a:p>
            <a:pPr marL="0" indent="0">
              <a:buNone/>
            </a:pPr>
            <a:r>
              <a:rPr lang="en-AU" dirty="0"/>
              <a:t>                              (i)  an individual; or </a:t>
            </a:r>
          </a:p>
          <a:p>
            <a:pPr marL="0" indent="0">
              <a:buNone/>
            </a:pPr>
            <a:r>
              <a:rPr lang="en-AU" dirty="0"/>
              <a:t>                             (ii)  a group of individuals; </a:t>
            </a:r>
          </a:p>
          <a:p>
            <a:pPr marL="0" indent="0">
              <a:buNone/>
            </a:pPr>
            <a:r>
              <a:rPr lang="en-AU" dirty="0"/>
              <a:t>                            repeatedly behaves unreasonably towards the </a:t>
            </a:r>
            <a:r>
              <a:rPr lang="en-AU" dirty="0">
                <a:hlinkClick r:id="rId3"/>
              </a:rPr>
              <a:t>worker</a:t>
            </a:r>
            <a:r>
              <a:rPr lang="en-AU" dirty="0"/>
              <a:t>, or a group of </a:t>
            </a:r>
            <a:r>
              <a:rPr lang="en-AU" dirty="0">
                <a:hlinkClick r:id="rId3"/>
              </a:rPr>
              <a:t>workers</a:t>
            </a:r>
            <a:r>
              <a:rPr lang="en-AU" dirty="0"/>
              <a:t> of which the </a:t>
            </a:r>
            <a:r>
              <a:rPr lang="en-AU" dirty="0">
                <a:hlinkClick r:id="rId3"/>
              </a:rPr>
              <a:t>worker</a:t>
            </a:r>
            <a:r>
              <a:rPr lang="en-AU" dirty="0"/>
              <a:t> is a member; and </a:t>
            </a:r>
          </a:p>
          <a:p>
            <a:pPr marL="0" indent="0">
              <a:buNone/>
            </a:pPr>
            <a:r>
              <a:rPr lang="en-AU" dirty="0"/>
              <a:t>                     (b)  that behaviour creates a risk to health and safety. </a:t>
            </a:r>
          </a:p>
          <a:p>
            <a:pPr marL="0" indent="0">
              <a:buNone/>
            </a:pPr>
            <a:r>
              <a:rPr lang="en-AU" dirty="0"/>
              <a:t>             (2)  To avoid doubt, subsection (1) does not apply to reasonable management </a:t>
            </a:r>
            <a:r>
              <a:rPr lang="en-AU" dirty="0">
                <a:hlinkClick r:id="rId6"/>
              </a:rPr>
              <a:t>action</a:t>
            </a:r>
            <a:r>
              <a:rPr lang="en-AU" dirty="0"/>
              <a:t> carried out in a reasonable manner. </a:t>
            </a:r>
          </a:p>
          <a:p>
            <a:pPr marL="0" indent="0">
              <a:buNone/>
            </a:pPr>
            <a:endParaRPr lang="en-AU" dirty="0"/>
          </a:p>
        </p:txBody>
      </p:sp>
    </p:spTree>
    <p:extLst>
      <p:ext uri="{BB962C8B-B14F-4D97-AF65-F5344CB8AC3E}">
        <p14:creationId xmlns:p14="http://schemas.microsoft.com/office/powerpoint/2010/main" val="216701182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sz="2800" dirty="0" smtClean="0"/>
              <a:t>Re-evaluating the ability of the </a:t>
            </a:r>
            <a:r>
              <a:rPr lang="en-AU" sz="2800" i="1" dirty="0" smtClean="0"/>
              <a:t>Fair Work Act</a:t>
            </a:r>
            <a:r>
              <a:rPr lang="en-AU" sz="2800" dirty="0" smtClean="0"/>
              <a:t> to deliver sustainable industries</a:t>
            </a:r>
            <a:endParaRPr lang="en-AU" sz="2800" dirty="0"/>
          </a:p>
        </p:txBody>
      </p:sp>
      <p:sp>
        <p:nvSpPr>
          <p:cNvPr id="3" name="Content Placeholder 2"/>
          <p:cNvSpPr>
            <a:spLocks noGrp="1"/>
          </p:cNvSpPr>
          <p:nvPr>
            <p:ph idx="1"/>
          </p:nvPr>
        </p:nvSpPr>
        <p:spPr/>
        <p:txBody>
          <a:bodyPr/>
          <a:lstStyle/>
          <a:p>
            <a:r>
              <a:rPr lang="en-US" dirty="0"/>
              <a:t>By promoting collective bargaining at the </a:t>
            </a:r>
            <a:r>
              <a:rPr lang="en-US" i="1" dirty="0"/>
              <a:t>enterprise level</a:t>
            </a:r>
            <a:r>
              <a:rPr lang="en-US" dirty="0"/>
              <a:t> as the main industrial tool for achieving the objective of increased </a:t>
            </a:r>
            <a:r>
              <a:rPr lang="en-US" i="1" dirty="0"/>
              <a:t>productivity</a:t>
            </a:r>
            <a:r>
              <a:rPr lang="en-US" dirty="0"/>
              <a:t> and </a:t>
            </a:r>
            <a:r>
              <a:rPr lang="en-US" i="1" dirty="0"/>
              <a:t>fairness</a:t>
            </a:r>
            <a:r>
              <a:rPr lang="en-US" dirty="0"/>
              <a:t> (see section 176 of The Act)</a:t>
            </a:r>
          </a:p>
          <a:p>
            <a:r>
              <a:rPr lang="en-US" dirty="0"/>
              <a:t>Ensuring the process of bargaining is governed by good faith obligations that extend to both parties (see section 228 of the Act)</a:t>
            </a:r>
          </a:p>
          <a:p>
            <a:endParaRPr lang="en-AU" dirty="0"/>
          </a:p>
        </p:txBody>
      </p:sp>
    </p:spTree>
    <p:extLst>
      <p:ext uri="{BB962C8B-B14F-4D97-AF65-F5344CB8AC3E}">
        <p14:creationId xmlns:p14="http://schemas.microsoft.com/office/powerpoint/2010/main" val="157683137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2"/>
            <a:ext cx="6965245" cy="955233"/>
          </a:xfrm>
        </p:spPr>
        <p:txBody>
          <a:bodyPr>
            <a:normAutofit fontScale="90000"/>
          </a:bodyPr>
          <a:lstStyle/>
          <a:p>
            <a:r>
              <a:rPr lang="en-AU" dirty="0" smtClean="0"/>
              <a:t>What have been the outcomes at Qantas?</a:t>
            </a:r>
            <a:endParaRPr lang="en-AU" dirty="0"/>
          </a:p>
        </p:txBody>
      </p:sp>
      <p:sp>
        <p:nvSpPr>
          <p:cNvPr id="3" name="Content Placeholder 2"/>
          <p:cNvSpPr>
            <a:spLocks noGrp="1"/>
          </p:cNvSpPr>
          <p:nvPr>
            <p:ph idx="1"/>
          </p:nvPr>
        </p:nvSpPr>
        <p:spPr>
          <a:xfrm>
            <a:off x="683568" y="1700808"/>
            <a:ext cx="7772400" cy="4176464"/>
          </a:xfrm>
        </p:spPr>
        <p:txBody>
          <a:bodyPr>
            <a:normAutofit fontScale="85000" lnSpcReduction="20000"/>
          </a:bodyPr>
          <a:lstStyle/>
          <a:p>
            <a:endParaRPr lang="en-AU" sz="2600" dirty="0" smtClean="0"/>
          </a:p>
          <a:p>
            <a:r>
              <a:rPr lang="en-AU" sz="2600" dirty="0" smtClean="0"/>
              <a:t>A ‘hybrid’ approach which has delivered some success:</a:t>
            </a:r>
            <a:endParaRPr lang="en-AU" sz="2600" dirty="0"/>
          </a:p>
          <a:p>
            <a:pPr lvl="1">
              <a:buFontTx/>
              <a:buChar char="-"/>
            </a:pPr>
            <a:r>
              <a:rPr lang="en-AU" dirty="0" smtClean="0"/>
              <a:t>Highlights include pre tax profit of $1.4 billion in 2008</a:t>
            </a:r>
          </a:p>
          <a:p>
            <a:pPr lvl="1">
              <a:buFontTx/>
              <a:buChar char="-"/>
            </a:pPr>
            <a:r>
              <a:rPr lang="en-AU" dirty="0" smtClean="0"/>
              <a:t>Maintain pre tax profit from 2008-2013</a:t>
            </a:r>
          </a:p>
          <a:p>
            <a:pPr lvl="1">
              <a:buFontTx/>
              <a:buChar char="-"/>
            </a:pPr>
            <a:r>
              <a:rPr lang="en-AU" dirty="0" smtClean="0"/>
              <a:t>Return in 2013 to top 10 ranked airlines in the world (SKYTRAX, 2013)</a:t>
            </a:r>
          </a:p>
          <a:p>
            <a:pPr lvl="1">
              <a:buFontTx/>
              <a:buChar char="-"/>
            </a:pPr>
            <a:r>
              <a:rPr lang="en-AU" sz="2600" dirty="0" smtClean="0"/>
              <a:t>By comparison, other ‘legacy carriers’ have not survived</a:t>
            </a:r>
            <a:endParaRPr lang="en-AU" sz="2600" dirty="0"/>
          </a:p>
          <a:p>
            <a:r>
              <a:rPr lang="en-AU" sz="2600" dirty="0" smtClean="0"/>
              <a:t>However, there have also been some considerable difficulties: </a:t>
            </a:r>
          </a:p>
          <a:p>
            <a:pPr lvl="1">
              <a:buFontTx/>
              <a:buChar char="-"/>
            </a:pPr>
            <a:r>
              <a:rPr lang="en-AU" dirty="0" smtClean="0"/>
              <a:t>Continued incidences of industrial disputation. ‘High mark’ being the lock out of 2011</a:t>
            </a:r>
          </a:p>
          <a:p>
            <a:pPr lvl="1">
              <a:buFontTx/>
              <a:buChar char="-"/>
            </a:pPr>
            <a:r>
              <a:rPr lang="en-AU" dirty="0" smtClean="0"/>
              <a:t>Struggling to return international carrier routes to profitability</a:t>
            </a:r>
          </a:p>
          <a:p>
            <a:pPr lvl="1">
              <a:buFontTx/>
              <a:buChar char="-"/>
            </a:pPr>
            <a:r>
              <a:rPr lang="en-AU" dirty="0" smtClean="0"/>
              <a:t>Alleged decline in employee morale</a:t>
            </a:r>
          </a:p>
          <a:p>
            <a:pPr lvl="1">
              <a:buFontTx/>
              <a:buChar char="-"/>
            </a:pPr>
            <a:r>
              <a:rPr lang="en-AU" dirty="0" smtClean="0"/>
              <a:t>A $235 million half year loss (2014), announcement of 5000 job losses</a:t>
            </a:r>
          </a:p>
          <a:p>
            <a:pPr marL="914400" lvl="2" indent="0">
              <a:buNone/>
            </a:pPr>
            <a:endParaRPr lang="en-AU" dirty="0"/>
          </a:p>
          <a:p>
            <a:pPr marL="914400" lvl="2" indent="0">
              <a:buNone/>
            </a:pPr>
            <a:endParaRPr lang="en-AU" dirty="0" smtClean="0"/>
          </a:p>
        </p:txBody>
      </p:sp>
    </p:spTree>
    <p:extLst>
      <p:ext uri="{BB962C8B-B14F-4D97-AF65-F5344CB8AC3E}">
        <p14:creationId xmlns:p14="http://schemas.microsoft.com/office/powerpoint/2010/main" val="3260308996"/>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620689"/>
            <a:ext cx="6965245" cy="936104"/>
          </a:xfrm>
        </p:spPr>
        <p:txBody>
          <a:bodyPr>
            <a:noAutofit/>
          </a:bodyPr>
          <a:lstStyle/>
          <a:p>
            <a:pPr algn="ctr"/>
            <a:r>
              <a:rPr lang="en-AU" sz="3200" dirty="0" smtClean="0"/>
              <a:t>Why have these outcomes occurred?	</a:t>
            </a:r>
            <a:endParaRPr lang="en-AU" sz="3200" dirty="0"/>
          </a:p>
        </p:txBody>
      </p:sp>
      <p:sp>
        <p:nvSpPr>
          <p:cNvPr id="3" name="Content Placeholder 2"/>
          <p:cNvSpPr>
            <a:spLocks noGrp="1"/>
          </p:cNvSpPr>
          <p:nvPr>
            <p:ph idx="1"/>
          </p:nvPr>
        </p:nvSpPr>
        <p:spPr>
          <a:xfrm>
            <a:off x="685800" y="1556792"/>
            <a:ext cx="7772400" cy="4539208"/>
          </a:xfrm>
        </p:spPr>
        <p:txBody>
          <a:bodyPr>
            <a:normAutofit lnSpcReduction="10000"/>
          </a:bodyPr>
          <a:lstStyle/>
          <a:p>
            <a:pPr marL="57150" indent="0">
              <a:buNone/>
            </a:pPr>
            <a:r>
              <a:rPr lang="en-AU" sz="3000" dirty="0" smtClean="0"/>
              <a:t>Main proposition</a:t>
            </a:r>
            <a:r>
              <a:rPr lang="en-AU" dirty="0" smtClean="0"/>
              <a:t>: </a:t>
            </a:r>
          </a:p>
          <a:p>
            <a:pPr>
              <a:buFont typeface="Arial" pitchFamily="34" charset="0"/>
              <a:buChar char="•"/>
            </a:pPr>
            <a:r>
              <a:rPr lang="en-AU" dirty="0" smtClean="0"/>
              <a:t>Notwithstanding its achievements, ER outcomes at Qantas have not been optimal, thus hindering its ability to adapt to a more competitive aviation market</a:t>
            </a:r>
          </a:p>
          <a:p>
            <a:pPr>
              <a:buFont typeface="Arial" pitchFamily="34" charset="0"/>
              <a:buChar char="•"/>
            </a:pPr>
            <a:r>
              <a:rPr lang="en-AU" dirty="0" smtClean="0"/>
              <a:t>Legal framework governing ER struggles to reconcile contradictory objectives</a:t>
            </a:r>
            <a:endParaRPr lang="en-AU" dirty="0"/>
          </a:p>
          <a:p>
            <a:pPr lvl="1"/>
            <a:r>
              <a:rPr lang="en-AU" dirty="0" smtClean="0"/>
              <a:t>‘Single employer’ regulatory model encourages firms to ‘externalise’ activities to reduce costs</a:t>
            </a:r>
          </a:p>
          <a:p>
            <a:pPr lvl="1"/>
            <a:r>
              <a:rPr lang="en-AU" dirty="0" smtClean="0"/>
              <a:t>‘Good faith bargaining’ (GFB) </a:t>
            </a:r>
            <a:r>
              <a:rPr lang="en-AU" dirty="0"/>
              <a:t>encourages parties to </a:t>
            </a:r>
            <a:r>
              <a:rPr lang="en-AU" dirty="0" smtClean="0"/>
              <a:t>pursue ‘integrative</a:t>
            </a:r>
            <a:r>
              <a:rPr lang="en-AU" dirty="0"/>
              <a:t>’ (i.e. mutual gains) </a:t>
            </a:r>
            <a:r>
              <a:rPr lang="en-AU" dirty="0" smtClean="0"/>
              <a:t>outcomes</a:t>
            </a:r>
          </a:p>
          <a:p>
            <a:pPr lvl="1"/>
            <a:r>
              <a:rPr lang="en-AU" dirty="0" smtClean="0"/>
              <a:t>Result? Employers and unions working towards different objectives, thereby limiting long term competitiveness</a:t>
            </a:r>
          </a:p>
        </p:txBody>
      </p:sp>
    </p:spTree>
    <p:extLst>
      <p:ext uri="{BB962C8B-B14F-4D97-AF65-F5344CB8AC3E}">
        <p14:creationId xmlns:p14="http://schemas.microsoft.com/office/powerpoint/2010/main" val="300928167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3"/>
            <a:ext cx="6965245" cy="811218"/>
          </a:xfrm>
        </p:spPr>
        <p:txBody>
          <a:bodyPr/>
          <a:lstStyle/>
          <a:p>
            <a:r>
              <a:rPr lang="en-US" dirty="0" smtClean="0"/>
              <a:t>Theoretical framework	</a:t>
            </a:r>
            <a:endParaRPr lang="en-US" dirty="0"/>
          </a:p>
        </p:txBody>
      </p:sp>
      <p:sp>
        <p:nvSpPr>
          <p:cNvPr id="3" name="Content Placeholder 2"/>
          <p:cNvSpPr>
            <a:spLocks noGrp="1"/>
          </p:cNvSpPr>
          <p:nvPr>
            <p:ph idx="1"/>
          </p:nvPr>
        </p:nvSpPr>
        <p:spPr>
          <a:xfrm>
            <a:off x="685800" y="1556792"/>
            <a:ext cx="7772400" cy="4539208"/>
          </a:xfrm>
        </p:spPr>
        <p:txBody>
          <a:bodyPr>
            <a:normAutofit lnSpcReduction="10000"/>
          </a:bodyPr>
          <a:lstStyle/>
          <a:p>
            <a:pPr>
              <a:defRPr/>
            </a:pPr>
            <a:r>
              <a:rPr lang="en-AU" sz="2000" dirty="0" smtClean="0"/>
              <a:t>Product market conditions shape ER strategy (Brown, 2008)</a:t>
            </a:r>
          </a:p>
          <a:p>
            <a:pPr lvl="1">
              <a:defRPr/>
            </a:pPr>
            <a:r>
              <a:rPr lang="en-AU" sz="1600" dirty="0" smtClean="0"/>
              <a:t>Transition from </a:t>
            </a:r>
            <a:r>
              <a:rPr lang="en-AU" sz="1600" dirty="0"/>
              <a:t>p</a:t>
            </a:r>
            <a:r>
              <a:rPr lang="en-AU" sz="1600" dirty="0" smtClean="0"/>
              <a:t>rotected to liberal product </a:t>
            </a:r>
            <a:r>
              <a:rPr lang="en-AU" sz="1600" dirty="0"/>
              <a:t>markets </a:t>
            </a:r>
            <a:r>
              <a:rPr lang="en-AU" sz="1600" dirty="0" smtClean="0"/>
              <a:t>will place prevailing employment conditions under pressure</a:t>
            </a:r>
          </a:p>
          <a:p>
            <a:pPr>
              <a:defRPr/>
            </a:pPr>
            <a:r>
              <a:rPr lang="en-AU" sz="2000" dirty="0" smtClean="0"/>
              <a:t>Employer response conceptualised as a ‘strategic choice’ (</a:t>
            </a:r>
            <a:r>
              <a:rPr lang="en-AU" sz="2000" dirty="0"/>
              <a:t>Walton et </a:t>
            </a:r>
            <a:r>
              <a:rPr lang="en-AU" sz="2000" dirty="0" smtClean="0"/>
              <a:t>al., 1994)</a:t>
            </a:r>
            <a:endParaRPr lang="en-AU" sz="2000" dirty="0"/>
          </a:p>
          <a:p>
            <a:pPr lvl="1">
              <a:defRPr/>
            </a:pPr>
            <a:r>
              <a:rPr lang="en-AU" sz="1600" dirty="0" smtClean="0"/>
              <a:t>Integrative – cooperative, mutual gains outcomes</a:t>
            </a:r>
            <a:endParaRPr lang="en-AU" sz="1600" dirty="0"/>
          </a:p>
          <a:p>
            <a:pPr lvl="1">
              <a:defRPr/>
            </a:pPr>
            <a:r>
              <a:rPr lang="en-AU" sz="1600" dirty="0" smtClean="0"/>
              <a:t>Distributive – adversarial, zero-sum outcomes</a:t>
            </a:r>
            <a:endParaRPr lang="en-AU" sz="1600" dirty="0"/>
          </a:p>
          <a:p>
            <a:pPr lvl="1">
              <a:defRPr/>
            </a:pPr>
            <a:r>
              <a:rPr lang="en-AU" sz="1600" dirty="0" smtClean="0"/>
              <a:t>Avoidance – bypass unions, negotiate directly with workforce</a:t>
            </a:r>
          </a:p>
          <a:p>
            <a:pPr>
              <a:defRPr/>
            </a:pPr>
            <a:r>
              <a:rPr lang="en-AU" sz="2000" dirty="0" smtClean="0"/>
              <a:t>Externalisation – a variant of ‘avoidance’ </a:t>
            </a:r>
          </a:p>
          <a:p>
            <a:pPr lvl="1">
              <a:defRPr/>
            </a:pPr>
            <a:r>
              <a:rPr lang="en-AU" sz="1600" dirty="0" smtClean="0"/>
              <a:t>Bypass workforce, engage new workers through other firms to reduce labour costs; </a:t>
            </a:r>
            <a:r>
              <a:rPr lang="en-AU" sz="1600" dirty="0"/>
              <a:t>c</a:t>
            </a:r>
            <a:r>
              <a:rPr lang="en-AU" sz="1600" dirty="0" smtClean="0"/>
              <a:t>ommon among ‘legacy firms’ (Harrison &amp; Kelley, </a:t>
            </a:r>
            <a:r>
              <a:rPr lang="en-AU" sz="1600" dirty="0"/>
              <a:t>1993; </a:t>
            </a:r>
            <a:r>
              <a:rPr lang="en-AU" sz="1600" dirty="0" smtClean="0"/>
              <a:t>Rieple &amp; Helm, 2008)</a:t>
            </a:r>
          </a:p>
          <a:p>
            <a:pPr lvl="1">
              <a:defRPr/>
            </a:pPr>
            <a:r>
              <a:rPr lang="en-AU" sz="1600" dirty="0" smtClean="0"/>
              <a:t>Externalisation produces ER risks, e.g. inferior conditions, low morale quality (Davis-Blake &amp; Broschak</a:t>
            </a:r>
            <a:r>
              <a:rPr lang="en-AU" sz="1600" dirty="0"/>
              <a:t>, 2009; James et al., 2007; Walsh and Deery, 2006</a:t>
            </a:r>
            <a:r>
              <a:rPr lang="en-AU" sz="1600" dirty="0" smtClean="0"/>
              <a:t>)</a:t>
            </a:r>
          </a:p>
          <a:p>
            <a:pPr lvl="1">
              <a:defRPr/>
            </a:pPr>
            <a:r>
              <a:rPr lang="en-AU" sz="1600" dirty="0" smtClean="0"/>
              <a:t>Disaffected stakeholders may seek to damage employer’s reputation if unable to achieve beneficial outcomes (</a:t>
            </a:r>
            <a:r>
              <a:rPr lang="en-AU" sz="1600" dirty="0"/>
              <a:t>O’Callaghan, </a:t>
            </a:r>
            <a:r>
              <a:rPr lang="en-AU" sz="1600" dirty="0" smtClean="0"/>
              <a:t>2007; Fombrum et al., 2000); may produce ‘mutual losses’ rather than ‘mutual gains’</a:t>
            </a:r>
          </a:p>
          <a:p>
            <a:endParaRPr lang="en-US" sz="2000" dirty="0" smtClean="0"/>
          </a:p>
          <a:p>
            <a:pPr marL="0" indent="0">
              <a:buNone/>
            </a:pPr>
            <a:endParaRPr lang="en-US" sz="2000" dirty="0"/>
          </a:p>
        </p:txBody>
      </p:sp>
    </p:spTree>
    <p:extLst>
      <p:ext uri="{BB962C8B-B14F-4D97-AF65-F5344CB8AC3E}">
        <p14:creationId xmlns:p14="http://schemas.microsoft.com/office/powerpoint/2010/main" val="2250746652"/>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3"/>
            <a:ext cx="6965245" cy="955234"/>
          </a:xfrm>
        </p:spPr>
        <p:txBody>
          <a:bodyPr>
            <a:normAutofit fontScale="90000"/>
          </a:bodyPr>
          <a:lstStyle/>
          <a:p>
            <a:r>
              <a:rPr lang="en-US" dirty="0" smtClean="0"/>
              <a:t>Impact of the single employer model</a:t>
            </a:r>
            <a:endParaRPr lang="en-US" dirty="0"/>
          </a:p>
        </p:txBody>
      </p:sp>
      <p:sp>
        <p:nvSpPr>
          <p:cNvPr id="3" name="Content Placeholder 2"/>
          <p:cNvSpPr>
            <a:spLocks noGrp="1"/>
          </p:cNvSpPr>
          <p:nvPr>
            <p:ph idx="1"/>
          </p:nvPr>
        </p:nvSpPr>
        <p:spPr>
          <a:xfrm>
            <a:off x="685800" y="1772816"/>
            <a:ext cx="7772400" cy="4323184"/>
          </a:xfrm>
        </p:spPr>
        <p:txBody>
          <a:bodyPr>
            <a:normAutofit/>
          </a:bodyPr>
          <a:lstStyle/>
          <a:p>
            <a:r>
              <a:rPr lang="en-US" sz="2000" dirty="0" smtClean="0"/>
              <a:t>The single employer model of bargaining under the </a:t>
            </a:r>
            <a:r>
              <a:rPr lang="en-US" sz="2000" i="1" dirty="0" smtClean="0"/>
              <a:t>Fair Work Act </a:t>
            </a:r>
            <a:r>
              <a:rPr lang="en-US" sz="2000" dirty="0" smtClean="0"/>
              <a:t>(2009) maintains managerial prerogative despite the nature of the commercial relationship between Qantas and subsidiaries</a:t>
            </a:r>
          </a:p>
          <a:p>
            <a:pPr>
              <a:buFontTx/>
              <a:buNone/>
            </a:pPr>
            <a:r>
              <a:rPr lang="en-US" altLang="ja-JP" sz="1600" i="1" dirty="0" smtClean="0">
                <a:latin typeface="Myriad Pro" charset="0"/>
                <a:ea typeface="ＭＳ Ｐゴシック" charset="0"/>
              </a:rPr>
              <a:t>	</a:t>
            </a:r>
          </a:p>
          <a:p>
            <a:pPr>
              <a:buFontTx/>
              <a:buNone/>
            </a:pPr>
            <a:r>
              <a:rPr lang="en-US" altLang="ja-JP" sz="1600" i="1" dirty="0" smtClean="0">
                <a:latin typeface="Myriad Pro" charset="0"/>
                <a:ea typeface="ＭＳ Ｐゴシック" charset="0"/>
              </a:rPr>
              <a:t>“The </a:t>
            </a:r>
            <a:r>
              <a:rPr lang="en-US" altLang="ja-JP" sz="1600" i="1" dirty="0">
                <a:latin typeface="Myriad Pro" charset="0"/>
                <a:ea typeface="ＭＳ Ｐゴシック" charset="0"/>
              </a:rPr>
              <a:t>operating Agreements between Qantas and Jetconnect and the employment contracts entered into between Jetconnect and its pilots cannot held to be shams. Even though Qantas exercises a considerable degree of control and influence over the operation of its subsidiary, this is not sufficient to disregard the legal personality of the subsidiary</a:t>
            </a:r>
            <a:r>
              <a:rPr lang="en-US" sz="1600" i="1" dirty="0" smtClean="0">
                <a:latin typeface="Myriad Pro" charset="0"/>
                <a:ea typeface="ＭＳ Ｐゴシック" charset="0"/>
              </a:rPr>
              <a:t>”</a:t>
            </a:r>
          </a:p>
          <a:p>
            <a:pPr lvl="1">
              <a:buFontTx/>
              <a:buNone/>
            </a:pPr>
            <a:r>
              <a:rPr lang="en-US" sz="1200" dirty="0" smtClean="0">
                <a:latin typeface="Myriad Pro" charset="0"/>
                <a:ea typeface="ＭＳ Ｐゴシック" charset="0"/>
              </a:rPr>
              <a:t>Boulton </a:t>
            </a:r>
            <a:r>
              <a:rPr lang="en-US" sz="1200" dirty="0">
                <a:latin typeface="Myriad Pro" charset="0"/>
                <a:ea typeface="ＭＳ Ｐゴシック" charset="0"/>
              </a:rPr>
              <a:t>J and Hampton C in </a:t>
            </a:r>
            <a:r>
              <a:rPr lang="en-US" sz="1200" i="1" dirty="0">
                <a:latin typeface="Myriad Pro" charset="0"/>
                <a:ea typeface="ＭＳ Ｐゴシック" charset="0"/>
              </a:rPr>
              <a:t>Australian and International Plots Association v Qantas Airways Ltd (2011) 211 IR </a:t>
            </a:r>
            <a:r>
              <a:rPr lang="en-US" sz="1200" i="1" dirty="0" smtClean="0">
                <a:latin typeface="Myriad Pro" charset="0"/>
                <a:ea typeface="ＭＳ Ｐゴシック" charset="0"/>
              </a:rPr>
              <a:t>220</a:t>
            </a:r>
          </a:p>
          <a:p>
            <a:pPr lvl="1">
              <a:buFontTx/>
              <a:buNone/>
            </a:pPr>
            <a:endParaRPr lang="en-US" sz="1200" dirty="0">
              <a:latin typeface="Myriad Pro" charset="0"/>
              <a:ea typeface="ＭＳ Ｐゴシック" charset="0"/>
            </a:endParaRPr>
          </a:p>
          <a:p>
            <a:r>
              <a:rPr lang="en-US" sz="2000" dirty="0" smtClean="0"/>
              <a:t>Given market pressures faced by Qantas, and the capacity to use the single employer model to reduce labour costs, management decisions to externalise can be seen as a ‘rational choice’</a:t>
            </a:r>
            <a:endParaRPr lang="en-US" sz="2000" dirty="0"/>
          </a:p>
          <a:p>
            <a:pPr marL="0" indent="0">
              <a:buNone/>
            </a:pPr>
            <a:endParaRPr lang="en-US" dirty="0"/>
          </a:p>
        </p:txBody>
      </p:sp>
    </p:spTree>
    <p:extLst>
      <p:ext uri="{BB962C8B-B14F-4D97-AF65-F5344CB8AC3E}">
        <p14:creationId xmlns:p14="http://schemas.microsoft.com/office/powerpoint/2010/main" val="332200328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impact of good faith bargaining</a:t>
            </a:r>
            <a:endParaRPr lang="en-US" dirty="0"/>
          </a:p>
        </p:txBody>
      </p:sp>
      <p:sp>
        <p:nvSpPr>
          <p:cNvPr id="3" name="Content Placeholder 2"/>
          <p:cNvSpPr>
            <a:spLocks noGrp="1"/>
          </p:cNvSpPr>
          <p:nvPr>
            <p:ph idx="1"/>
          </p:nvPr>
        </p:nvSpPr>
        <p:spPr/>
        <p:txBody>
          <a:bodyPr/>
          <a:lstStyle/>
          <a:p>
            <a:r>
              <a:rPr lang="en-US" sz="1800" dirty="0" smtClean="0"/>
              <a:t>Aimed at encouraging the parties to pursue ‘integrative’ outcomes BUT…</a:t>
            </a:r>
          </a:p>
          <a:p>
            <a:pPr lvl="1"/>
            <a:r>
              <a:rPr lang="en-US" sz="1400" dirty="0" smtClean="0"/>
              <a:t>Has had little impact changing the behaviour of the parties</a:t>
            </a:r>
          </a:p>
          <a:p>
            <a:pPr lvl="1"/>
            <a:r>
              <a:rPr lang="en-US" sz="1400" dirty="0"/>
              <a:t>Reinforces ‘distributive’ approaches to bargaining</a:t>
            </a:r>
          </a:p>
          <a:p>
            <a:pPr lvl="1"/>
            <a:r>
              <a:rPr lang="en-US" sz="1400" dirty="0" smtClean="0"/>
              <a:t>Emergence of less frank discussions</a:t>
            </a:r>
          </a:p>
          <a:p>
            <a:pPr lvl="1"/>
            <a:r>
              <a:rPr lang="en-US" sz="1400" dirty="0" smtClean="0"/>
              <a:t>High levels of mistrust of management due to the pursuit of ‘low road’ ER strategies in subsidiaries</a:t>
            </a:r>
          </a:p>
          <a:p>
            <a:r>
              <a:rPr lang="en-US" sz="1800" dirty="0" smtClean="0"/>
              <a:t>Reflects similar findings regarding the impact of GFB </a:t>
            </a:r>
          </a:p>
          <a:p>
            <a:pPr marL="0" indent="0">
              <a:buNone/>
            </a:pPr>
            <a:r>
              <a:rPr lang="en-US" sz="1800" i="1" dirty="0">
                <a:latin typeface="Myriad Pro" charset="0"/>
                <a:ea typeface="ＭＳ Ｐゴシック" charset="0"/>
                <a:cs typeface="ＭＳ Ｐゴシック" charset="0"/>
              </a:rPr>
              <a:t>‘The good faith bargaining </a:t>
            </a:r>
            <a:r>
              <a:rPr lang="en-US" sz="1800" i="1" dirty="0" smtClean="0">
                <a:latin typeface="Myriad Pro" charset="0"/>
                <a:ea typeface="ＭＳ Ｐゴシック" charset="0"/>
                <a:cs typeface="ＭＳ Ｐゴシック" charset="0"/>
              </a:rPr>
              <a:t>provisions – </a:t>
            </a:r>
            <a:r>
              <a:rPr lang="en-US" sz="1800" i="1" dirty="0">
                <a:latin typeface="Myriad Pro" charset="0"/>
                <a:ea typeface="ＭＳ Ｐゴシック" charset="0"/>
                <a:cs typeface="ＭＳ Ｐゴシック" charset="0"/>
              </a:rPr>
              <a:t>they look good on paper but when push comes to shove at the negotiating table they really don’t mean </a:t>
            </a:r>
            <a:r>
              <a:rPr lang="en-US" sz="1800" i="1" dirty="0" smtClean="0">
                <a:latin typeface="Myriad Pro" charset="0"/>
                <a:ea typeface="ＭＳ Ｐゴシック" charset="0"/>
                <a:cs typeface="ＭＳ Ｐゴシック" charset="0"/>
              </a:rPr>
              <a:t>anything’ </a:t>
            </a:r>
          </a:p>
          <a:p>
            <a:pPr marL="0" indent="0">
              <a:buNone/>
            </a:pPr>
            <a:r>
              <a:rPr lang="en-US" sz="1200" dirty="0" smtClean="0">
                <a:latin typeface="Myriad Pro" charset="0"/>
                <a:ea typeface="ＭＳ Ｐゴシック" charset="0"/>
                <a:cs typeface="ＭＳ Ｐゴシック" charset="0"/>
              </a:rPr>
              <a:t>Forsyth </a:t>
            </a:r>
            <a:r>
              <a:rPr lang="en-US" sz="1200" dirty="0">
                <a:latin typeface="Myriad Pro" charset="0"/>
                <a:ea typeface="ＭＳ Ｐゴシック" charset="0"/>
                <a:cs typeface="ＭＳ Ｐゴシック" charset="0"/>
              </a:rPr>
              <a:t>et al (2012),  </a:t>
            </a:r>
            <a:r>
              <a:rPr lang="en-US" sz="1200" i="1" dirty="0">
                <a:latin typeface="Myriad Pro" charset="0"/>
                <a:ea typeface="ＭＳ Ｐゴシック" charset="0"/>
                <a:cs typeface="ＭＳ Ｐゴシック" charset="0"/>
              </a:rPr>
              <a:t>Fair Work’s Influence in the Bargaining Process: </a:t>
            </a:r>
            <a:r>
              <a:rPr lang="en-US" sz="1200" dirty="0">
                <a:latin typeface="Myriad Pro" charset="0"/>
                <a:ea typeface="ＭＳ Ｐゴシック" charset="0"/>
                <a:cs typeface="ＭＳ Ｐゴシック" charset="0"/>
              </a:rPr>
              <a:t>Research Report- Fair Work Australia Research Partnership </a:t>
            </a:r>
            <a:endParaRPr lang="en-US" sz="1200" i="1" dirty="0">
              <a:latin typeface="Myriad Pro" charset="0"/>
              <a:ea typeface="ＭＳ Ｐゴシック" charset="0"/>
              <a:cs typeface="ＭＳ Ｐゴシック" charset="0"/>
            </a:endParaRPr>
          </a:p>
          <a:p>
            <a:pPr marL="0" indent="0">
              <a:buNone/>
            </a:pPr>
            <a:endParaRPr lang="en-US" sz="1800" dirty="0" smtClean="0"/>
          </a:p>
          <a:p>
            <a:pPr marL="0" indent="0">
              <a:buNone/>
            </a:pPr>
            <a:endParaRPr lang="en-US" sz="1800" dirty="0"/>
          </a:p>
        </p:txBody>
      </p:sp>
    </p:spTree>
    <p:extLst>
      <p:ext uri="{BB962C8B-B14F-4D97-AF65-F5344CB8AC3E}">
        <p14:creationId xmlns:p14="http://schemas.microsoft.com/office/powerpoint/2010/main" val="141284752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3"/>
            <a:ext cx="6965245" cy="595194"/>
          </a:xfrm>
        </p:spPr>
        <p:txBody>
          <a:bodyPr>
            <a:normAutofit fontScale="90000"/>
          </a:bodyPr>
          <a:lstStyle/>
          <a:p>
            <a:r>
              <a:rPr lang="en-US" dirty="0" smtClean="0"/>
              <a:t>Conclusion</a:t>
            </a:r>
            <a:endParaRPr lang="en-US" dirty="0"/>
          </a:p>
        </p:txBody>
      </p:sp>
      <p:sp>
        <p:nvSpPr>
          <p:cNvPr id="3" name="Content Placeholder 2"/>
          <p:cNvSpPr>
            <a:spLocks noGrp="1"/>
          </p:cNvSpPr>
          <p:nvPr>
            <p:ph idx="1"/>
          </p:nvPr>
        </p:nvSpPr>
        <p:spPr>
          <a:xfrm>
            <a:off x="685800" y="1484784"/>
            <a:ext cx="7772400" cy="4392488"/>
          </a:xfrm>
        </p:spPr>
        <p:txBody>
          <a:bodyPr>
            <a:normAutofit fontScale="85000" lnSpcReduction="20000"/>
          </a:bodyPr>
          <a:lstStyle/>
          <a:p>
            <a:r>
              <a:rPr lang="en-US" dirty="0" smtClean="0"/>
              <a:t>Qantas Group’s survival an achievement</a:t>
            </a:r>
          </a:p>
          <a:p>
            <a:r>
              <a:rPr lang="en-US" dirty="0" smtClean="0"/>
              <a:t>Positive ER with some unions and Qantas</a:t>
            </a:r>
          </a:p>
          <a:p>
            <a:r>
              <a:rPr lang="en-US" dirty="0" smtClean="0"/>
              <a:t>But hybrid ER strategy has had negative consequences</a:t>
            </a:r>
          </a:p>
          <a:p>
            <a:pPr lvl="1"/>
            <a:r>
              <a:rPr lang="en-US" dirty="0" smtClean="0"/>
              <a:t>ER would be enhanced by adopting a ‘high road’ relational coordination approach </a:t>
            </a:r>
          </a:p>
          <a:p>
            <a:pPr lvl="1"/>
            <a:r>
              <a:rPr lang="en-US" dirty="0" smtClean="0"/>
              <a:t>GFB (and integrative bargaining) compatible with this approach, but undermined by incentives offered by single employer model</a:t>
            </a:r>
          </a:p>
          <a:p>
            <a:pPr lvl="1"/>
            <a:r>
              <a:rPr lang="en-US" dirty="0" smtClean="0"/>
              <a:t>But addressing fragmented ER outcomes </a:t>
            </a:r>
            <a:r>
              <a:rPr lang="en-US" dirty="0"/>
              <a:t>c</a:t>
            </a:r>
            <a:r>
              <a:rPr lang="en-US" dirty="0" smtClean="0"/>
              <a:t>ould raise labour costs significantly, with no guarantee of productivity dividends</a:t>
            </a:r>
          </a:p>
          <a:p>
            <a:pPr lvl="1"/>
            <a:r>
              <a:rPr lang="en-US" dirty="0" smtClean="0"/>
              <a:t>A pure ‘low road’ ER approach unviable (unless all employment is offshored, which may negatively impact market share)</a:t>
            </a:r>
          </a:p>
          <a:p>
            <a:r>
              <a:rPr lang="en-US" dirty="0" smtClean="0"/>
              <a:t>Qantas case suggests that core components of the bargaining framework enshrined in labour law are incongruous, which frustrates the parties’ ability to pursue ‘mutual gains’ strategies</a:t>
            </a:r>
          </a:p>
          <a:p>
            <a:r>
              <a:rPr lang="en-US" dirty="0" smtClean="0"/>
              <a:t>Qantas at a crossroads – maintaining hybrid strategy will become increasingly difficult</a:t>
            </a:r>
          </a:p>
        </p:txBody>
      </p:sp>
    </p:spTree>
    <p:extLst>
      <p:ext uri="{BB962C8B-B14F-4D97-AF65-F5344CB8AC3E}">
        <p14:creationId xmlns:p14="http://schemas.microsoft.com/office/powerpoint/2010/main" val="2513092598"/>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The market realities facing Qantas</a:t>
            </a:r>
            <a:endParaRPr lang="en-AU" dirty="0"/>
          </a:p>
        </p:txBody>
      </p:sp>
      <p:sp>
        <p:nvSpPr>
          <p:cNvPr id="3" name="Content Placeholder 2"/>
          <p:cNvSpPr>
            <a:spLocks noGrp="1"/>
          </p:cNvSpPr>
          <p:nvPr>
            <p:ph idx="1"/>
          </p:nvPr>
        </p:nvSpPr>
        <p:spPr>
          <a:xfrm>
            <a:off x="1463040" y="2119257"/>
            <a:ext cx="6196405" cy="3037936"/>
          </a:xfrm>
        </p:spPr>
        <p:txBody>
          <a:bodyPr>
            <a:normAutofit fontScale="70000" lnSpcReduction="20000"/>
          </a:bodyPr>
          <a:lstStyle/>
          <a:p>
            <a:pPr marL="0" indent="0">
              <a:buNone/>
            </a:pPr>
            <a:endParaRPr lang="en-AU" dirty="0" smtClean="0"/>
          </a:p>
          <a:p>
            <a:pPr marL="0" indent="0">
              <a:buNone/>
            </a:pPr>
            <a:r>
              <a:rPr lang="en-AU" dirty="0" smtClean="0"/>
              <a:t>‘</a:t>
            </a:r>
            <a:r>
              <a:rPr lang="en-AU" dirty="0"/>
              <a:t>Qantas is, however, the national carrier. It is competing on its own as a fully privatised entity with purely commercial motivations against an ever-increasing range of mainly state-owned or supported airlines. It is carrying the legacy baggage that its competitors generally don’t have.’</a:t>
            </a:r>
          </a:p>
          <a:p>
            <a:pPr marL="0" indent="0">
              <a:buNone/>
            </a:pPr>
            <a:endParaRPr lang="en-AU" dirty="0"/>
          </a:p>
          <a:p>
            <a:pPr marL="0" indent="0">
              <a:buNone/>
            </a:pPr>
            <a:r>
              <a:rPr lang="en-AU" sz="2000" dirty="0" smtClean="0"/>
              <a:t>Stephen Bartholomeusz, </a:t>
            </a:r>
            <a:r>
              <a:rPr lang="en-AU" sz="2000" i="1" dirty="0" smtClean="0"/>
              <a:t>Business Spectator</a:t>
            </a:r>
            <a:r>
              <a:rPr lang="en-AU" sz="2000" dirty="0" smtClean="0"/>
              <a:t>, </a:t>
            </a:r>
            <a:r>
              <a:rPr lang="en-AU" sz="2000" dirty="0"/>
              <a:t>2</a:t>
            </a:r>
            <a:r>
              <a:rPr lang="en-AU" sz="2000" dirty="0" smtClean="0"/>
              <a:t>8 November 2013</a:t>
            </a:r>
          </a:p>
          <a:p>
            <a:pPr marL="0" indent="0">
              <a:buNone/>
            </a:pPr>
            <a:endParaRPr lang="en-AU" sz="2000" dirty="0"/>
          </a:p>
          <a:p>
            <a:pPr marL="0" indent="0">
              <a:buNone/>
            </a:pPr>
            <a:r>
              <a:rPr lang="en-AU" dirty="0"/>
              <a:t>See, Sarina, T and Wright </a:t>
            </a:r>
            <a:r>
              <a:rPr lang="en-AU" dirty="0" smtClean="0"/>
              <a:t>C (2014), ‘Mutual </a:t>
            </a:r>
            <a:r>
              <a:rPr lang="en-AU" dirty="0"/>
              <a:t>gains or mutual losses? Legal </a:t>
            </a:r>
            <a:r>
              <a:rPr lang="en-AU" dirty="0" smtClean="0"/>
              <a:t>contradiction ,organisational </a:t>
            </a:r>
            <a:r>
              <a:rPr lang="en-AU" dirty="0"/>
              <a:t>fragmentation and employment </a:t>
            </a:r>
            <a:r>
              <a:rPr lang="en-AU" dirty="0" smtClean="0"/>
              <a:t>relations, outcomes </a:t>
            </a:r>
            <a:r>
              <a:rPr lang="en-AU" dirty="0"/>
              <a:t>at Qantas </a:t>
            </a:r>
            <a:r>
              <a:rPr lang="en-AU" dirty="0" smtClean="0"/>
              <a:t>Group’, currently under review </a:t>
            </a:r>
            <a:r>
              <a:rPr lang="en-AU" i="1" dirty="0" smtClean="0"/>
              <a:t>Journal of Industrial Relations</a:t>
            </a:r>
            <a:endParaRPr lang="en-AU" dirty="0"/>
          </a:p>
        </p:txBody>
      </p:sp>
    </p:spTree>
    <p:extLst>
      <p:ext uri="{BB962C8B-B14F-4D97-AF65-F5344CB8AC3E}">
        <p14:creationId xmlns:p14="http://schemas.microsoft.com/office/powerpoint/2010/main" val="1596702721"/>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0" indent="0" algn="ctr">
              <a:buNone/>
            </a:pPr>
            <a:r>
              <a:rPr lang="en-AU" sz="4400" smtClean="0"/>
              <a:t>THANK YOU!</a:t>
            </a:r>
            <a:endParaRPr lang="en-AU" sz="4400" dirty="0" smtClean="0"/>
          </a:p>
          <a:p>
            <a:pPr marL="0" indent="0" algn="ctr">
              <a:buNone/>
            </a:pPr>
            <a:endParaRPr lang="en-AU" sz="4400" dirty="0"/>
          </a:p>
          <a:p>
            <a:pPr marL="0" indent="0" algn="ctr">
              <a:buNone/>
            </a:pPr>
            <a:r>
              <a:rPr lang="en-AU" sz="4400" dirty="0" smtClean="0"/>
              <a:t>QUESTIONS?</a:t>
            </a:r>
          </a:p>
          <a:p>
            <a:pPr algn="ctr"/>
            <a:endParaRPr lang="en-AU" sz="4400" dirty="0"/>
          </a:p>
          <a:p>
            <a:pPr marL="0" indent="0" algn="ctr">
              <a:buNone/>
            </a:pPr>
            <a:r>
              <a:rPr lang="en-AU" sz="4400" dirty="0" smtClean="0"/>
              <a:t>THOUGHTS?</a:t>
            </a:r>
            <a:endParaRPr lang="en-AU" sz="4400" dirty="0"/>
          </a:p>
        </p:txBody>
      </p:sp>
    </p:spTree>
    <p:extLst>
      <p:ext uri="{BB962C8B-B14F-4D97-AF65-F5344CB8AC3E}">
        <p14:creationId xmlns:p14="http://schemas.microsoft.com/office/powerpoint/2010/main" val="378782604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Outline of presentation</a:t>
            </a:r>
            <a:endParaRPr lang="en-AU" dirty="0"/>
          </a:p>
        </p:txBody>
      </p:sp>
      <p:sp>
        <p:nvSpPr>
          <p:cNvPr id="3" name="Content Placeholder 2"/>
          <p:cNvSpPr>
            <a:spLocks noGrp="1"/>
          </p:cNvSpPr>
          <p:nvPr>
            <p:ph idx="1"/>
          </p:nvPr>
        </p:nvSpPr>
        <p:spPr/>
        <p:txBody>
          <a:bodyPr/>
          <a:lstStyle/>
          <a:p>
            <a:r>
              <a:rPr lang="en-AU" dirty="0" smtClean="0"/>
              <a:t>Developments in unfair dismissal: the role of social media at work and the legal response</a:t>
            </a:r>
          </a:p>
          <a:p>
            <a:r>
              <a:rPr lang="en-AU" dirty="0" smtClean="0"/>
              <a:t>Comment on the emergence of the Bullying provisions in </a:t>
            </a:r>
            <a:r>
              <a:rPr lang="en-AU" i="1" dirty="0" smtClean="0"/>
              <a:t>Fair Work Act (2009)</a:t>
            </a:r>
          </a:p>
          <a:p>
            <a:r>
              <a:rPr lang="en-AU" dirty="0" smtClean="0"/>
              <a:t>Reassessing the impact of the </a:t>
            </a:r>
            <a:r>
              <a:rPr lang="en-AU" i="1" dirty="0" smtClean="0"/>
              <a:t>Fair Work Act </a:t>
            </a:r>
            <a:r>
              <a:rPr lang="en-AU" dirty="0" smtClean="0"/>
              <a:t>(2009) to deliver sustainable industries =&gt; Focus on Australian aviation</a:t>
            </a:r>
            <a:endParaRPr lang="en-AU" dirty="0"/>
          </a:p>
        </p:txBody>
      </p:sp>
    </p:spTree>
    <p:extLst>
      <p:ext uri="{BB962C8B-B14F-4D97-AF65-F5344CB8AC3E}">
        <p14:creationId xmlns:p14="http://schemas.microsoft.com/office/powerpoint/2010/main" val="22913845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The origins of statutory unfair dismissal provisions</a:t>
            </a:r>
            <a:endParaRPr lang="en-AU" dirty="0"/>
          </a:p>
        </p:txBody>
      </p:sp>
      <p:sp>
        <p:nvSpPr>
          <p:cNvPr id="3" name="Content Placeholder 2"/>
          <p:cNvSpPr>
            <a:spLocks noGrp="1"/>
          </p:cNvSpPr>
          <p:nvPr>
            <p:ph idx="1"/>
          </p:nvPr>
        </p:nvSpPr>
        <p:spPr/>
        <p:txBody>
          <a:bodyPr/>
          <a:lstStyle/>
          <a:p>
            <a:r>
              <a:rPr lang="en-AU" dirty="0" smtClean="0"/>
              <a:t>Borne out of weaknesses associated with common law remedies for termination</a:t>
            </a:r>
          </a:p>
          <a:p>
            <a:pPr marL="365760" lvl="1" indent="0">
              <a:buNone/>
            </a:pPr>
            <a:r>
              <a:rPr lang="en-AU" dirty="0"/>
              <a:t>	</a:t>
            </a:r>
            <a:r>
              <a:rPr lang="en-AU" dirty="0" smtClean="0"/>
              <a:t>- No reinstatement (no specific performance of personal contracts)</a:t>
            </a:r>
          </a:p>
          <a:p>
            <a:pPr marL="365760" lvl="1" indent="0">
              <a:buNone/>
            </a:pPr>
            <a:r>
              <a:rPr lang="en-AU" dirty="0"/>
              <a:t>	</a:t>
            </a:r>
            <a:r>
              <a:rPr lang="en-AU" dirty="0" smtClean="0"/>
              <a:t>-limited damages (‘reasonable notice’)</a:t>
            </a:r>
            <a:endParaRPr lang="en-AU" dirty="0"/>
          </a:p>
          <a:p>
            <a:pPr marL="365760" lvl="1" indent="0">
              <a:buNone/>
            </a:pPr>
            <a:endParaRPr lang="en-AU" dirty="0" smtClean="0"/>
          </a:p>
          <a:p>
            <a:pPr lvl="0">
              <a:buClr>
                <a:srgbClr val="AA2B1E"/>
              </a:buClr>
            </a:pPr>
            <a:r>
              <a:rPr lang="en-AU" dirty="0" smtClean="0">
                <a:solidFill>
                  <a:prstClr val="black"/>
                </a:solidFill>
              </a:rPr>
              <a:t>The law needing to step in to balance principles of contract with the reality of working lives of citizens</a:t>
            </a:r>
            <a:endParaRPr lang="en-AU" dirty="0">
              <a:solidFill>
                <a:prstClr val="black"/>
              </a:solidFill>
            </a:endParaRPr>
          </a:p>
        </p:txBody>
      </p:sp>
    </p:spTree>
    <p:extLst>
      <p:ext uri="{BB962C8B-B14F-4D97-AF65-F5344CB8AC3E}">
        <p14:creationId xmlns:p14="http://schemas.microsoft.com/office/powerpoint/2010/main" val="39470336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200" dirty="0" smtClean="0"/>
              <a:t>What were the guiding principles of unfair dismissal provisions?</a:t>
            </a:r>
            <a:endParaRPr lang="en-AU" sz="3200" dirty="0"/>
          </a:p>
        </p:txBody>
      </p:sp>
      <p:sp>
        <p:nvSpPr>
          <p:cNvPr id="3" name="Content Placeholder 2"/>
          <p:cNvSpPr>
            <a:spLocks noGrp="1"/>
          </p:cNvSpPr>
          <p:nvPr>
            <p:ph idx="1"/>
          </p:nvPr>
        </p:nvSpPr>
        <p:spPr/>
        <p:txBody>
          <a:bodyPr>
            <a:normAutofit/>
          </a:bodyPr>
          <a:lstStyle/>
          <a:p>
            <a:r>
              <a:rPr lang="en-AU" dirty="0" smtClean="0"/>
              <a:t>‘Fair go all round’ principle (see s.381 (2))</a:t>
            </a:r>
          </a:p>
          <a:p>
            <a:pPr marL="365760" lvl="1" indent="0">
              <a:buNone/>
            </a:pPr>
            <a:r>
              <a:rPr lang="en-AU" dirty="0"/>
              <a:t>	</a:t>
            </a:r>
            <a:r>
              <a:rPr lang="en-AU" dirty="0" smtClean="0"/>
              <a:t>- Balancing the needs of all the parties that are involved in the dispute (employers and employees)</a:t>
            </a:r>
          </a:p>
          <a:p>
            <a:pPr lvl="0">
              <a:buClr>
                <a:srgbClr val="AA2B1E"/>
              </a:buClr>
            </a:pPr>
            <a:r>
              <a:rPr lang="en-AU" dirty="0">
                <a:solidFill>
                  <a:prstClr val="black"/>
                </a:solidFill>
              </a:rPr>
              <a:t>‘</a:t>
            </a:r>
            <a:r>
              <a:rPr lang="en-AU" dirty="0" smtClean="0">
                <a:solidFill>
                  <a:prstClr val="black"/>
                </a:solidFill>
              </a:rPr>
              <a:t>First Federal enactment seen in </a:t>
            </a:r>
            <a:r>
              <a:rPr lang="en-AU" i="1" dirty="0" smtClean="0">
                <a:solidFill>
                  <a:prstClr val="black"/>
                </a:solidFill>
              </a:rPr>
              <a:t>Industrial Relations Reform Act 1993 (Cth) (see. S.170DE)</a:t>
            </a:r>
          </a:p>
          <a:p>
            <a:pPr lvl="0">
              <a:buClr>
                <a:srgbClr val="AA2B1E"/>
              </a:buClr>
            </a:pPr>
            <a:r>
              <a:rPr lang="en-AU" dirty="0" smtClean="0"/>
              <a:t>Now found under Part 3-2 of </a:t>
            </a:r>
            <a:r>
              <a:rPr lang="en-AU" i="1" dirty="0" smtClean="0"/>
              <a:t>Fair Work</a:t>
            </a:r>
          </a:p>
        </p:txBody>
      </p:sp>
    </p:spTree>
    <p:extLst>
      <p:ext uri="{BB962C8B-B14F-4D97-AF65-F5344CB8AC3E}">
        <p14:creationId xmlns:p14="http://schemas.microsoft.com/office/powerpoint/2010/main" val="149451283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Who is eligible to bring a claim?</a:t>
            </a:r>
            <a:endParaRPr lang="en-AU" dirty="0"/>
          </a:p>
        </p:txBody>
      </p:sp>
      <p:sp>
        <p:nvSpPr>
          <p:cNvPr id="3" name="Content Placeholder 2"/>
          <p:cNvSpPr>
            <a:spLocks noGrp="1"/>
          </p:cNvSpPr>
          <p:nvPr>
            <p:ph idx="1"/>
          </p:nvPr>
        </p:nvSpPr>
        <p:spPr/>
        <p:txBody>
          <a:bodyPr>
            <a:normAutofit fontScale="92500" lnSpcReduction="20000"/>
          </a:bodyPr>
          <a:lstStyle/>
          <a:p>
            <a:r>
              <a:rPr lang="en-AU" dirty="0" smtClean="0"/>
              <a:t>See ss. 382 ff.</a:t>
            </a:r>
          </a:p>
          <a:p>
            <a:pPr marL="0" indent="0">
              <a:buNone/>
            </a:pPr>
            <a:r>
              <a:rPr lang="en-AU" dirty="0"/>
              <a:t>	</a:t>
            </a:r>
            <a:r>
              <a:rPr lang="en-AU" dirty="0" smtClean="0"/>
              <a:t>- ‘minimum qualifying period’ = 6 	month (S.383)</a:t>
            </a:r>
          </a:p>
          <a:p>
            <a:pPr marL="0" indent="0">
              <a:buNone/>
            </a:pPr>
            <a:r>
              <a:rPr lang="en-AU" dirty="0"/>
              <a:t>	</a:t>
            </a:r>
            <a:r>
              <a:rPr lang="en-AU" dirty="0" smtClean="0"/>
              <a:t>- Covered by an award or enterprise 	agreement OR under high income 		threshold ($129,300 July 2013)</a:t>
            </a:r>
          </a:p>
          <a:p>
            <a:pPr marL="0" indent="0">
              <a:buNone/>
            </a:pPr>
            <a:r>
              <a:rPr lang="en-AU" dirty="0"/>
              <a:t>	</a:t>
            </a:r>
            <a:r>
              <a:rPr lang="en-AU" dirty="0" smtClean="0"/>
              <a:t>- employee must have been dismissed or 	forced to resign because of the employers 	conduct </a:t>
            </a:r>
          </a:p>
          <a:p>
            <a:pPr marL="0" indent="0">
              <a:buNone/>
            </a:pPr>
            <a:r>
              <a:rPr lang="en-AU" dirty="0" smtClean="0"/>
              <a:t>	- Dismissal must be ‘harsh, unjust or 	unreasonable’ (s.385)	</a:t>
            </a:r>
          </a:p>
        </p:txBody>
      </p:sp>
    </p:spTree>
    <p:extLst>
      <p:ext uri="{BB962C8B-B14F-4D97-AF65-F5344CB8AC3E}">
        <p14:creationId xmlns:p14="http://schemas.microsoft.com/office/powerpoint/2010/main" val="90428096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What constitutes are ‘harsh’ dismissal?</a:t>
            </a:r>
            <a:endParaRPr lang="en-AU" dirty="0"/>
          </a:p>
        </p:txBody>
      </p:sp>
      <p:sp>
        <p:nvSpPr>
          <p:cNvPr id="3" name="Content Placeholder 2"/>
          <p:cNvSpPr>
            <a:spLocks noGrp="1"/>
          </p:cNvSpPr>
          <p:nvPr>
            <p:ph idx="1"/>
          </p:nvPr>
        </p:nvSpPr>
        <p:spPr>
          <a:xfrm>
            <a:off x="1463040" y="2119256"/>
            <a:ext cx="6196405" cy="3902031"/>
          </a:xfrm>
        </p:spPr>
        <p:txBody>
          <a:bodyPr>
            <a:normAutofit fontScale="92500" lnSpcReduction="20000"/>
          </a:bodyPr>
          <a:lstStyle/>
          <a:p>
            <a:r>
              <a:rPr lang="en-AU" dirty="0" smtClean="0"/>
              <a:t>See s. 387</a:t>
            </a:r>
          </a:p>
          <a:p>
            <a:pPr marL="365760" lvl="1" indent="0">
              <a:buNone/>
            </a:pPr>
            <a:r>
              <a:rPr lang="en-AU" dirty="0"/>
              <a:t> </a:t>
            </a:r>
            <a:r>
              <a:rPr lang="en-AU" dirty="0" smtClean="0"/>
              <a:t>	- </a:t>
            </a:r>
            <a:r>
              <a:rPr lang="en-AU" sz="2400" dirty="0" smtClean="0"/>
              <a:t>Has a valid reason been given?</a:t>
            </a:r>
          </a:p>
          <a:p>
            <a:pPr marL="365760" lvl="1" indent="0">
              <a:buNone/>
            </a:pPr>
            <a:r>
              <a:rPr lang="en-AU" sz="2400" dirty="0"/>
              <a:t>	</a:t>
            </a:r>
            <a:r>
              <a:rPr lang="en-AU" sz="2400" dirty="0" smtClean="0"/>
              <a:t>- Notification of the reason?</a:t>
            </a:r>
          </a:p>
          <a:p>
            <a:pPr marL="365760" lvl="1" indent="0">
              <a:buNone/>
            </a:pPr>
            <a:r>
              <a:rPr lang="en-AU" sz="2400" dirty="0"/>
              <a:t>	</a:t>
            </a:r>
            <a:r>
              <a:rPr lang="en-AU" sz="2400" dirty="0" smtClean="0"/>
              <a:t>- Opportunity to respond to reasons related 	to capacity or conduct?</a:t>
            </a:r>
          </a:p>
          <a:p>
            <a:pPr marL="365760" lvl="1" indent="0">
              <a:buNone/>
            </a:pPr>
            <a:r>
              <a:rPr lang="en-AU" sz="2400" dirty="0"/>
              <a:t>	</a:t>
            </a:r>
            <a:r>
              <a:rPr lang="en-AU" sz="2400" dirty="0" smtClean="0"/>
              <a:t>- Allowed to have a support person present 	at discussions?</a:t>
            </a:r>
          </a:p>
          <a:p>
            <a:pPr marL="365760" lvl="1" indent="0">
              <a:buNone/>
            </a:pPr>
            <a:r>
              <a:rPr lang="en-AU" sz="2400" dirty="0" smtClean="0"/>
              <a:t>	- Warning od unsatisfactory performance?</a:t>
            </a:r>
          </a:p>
          <a:p>
            <a:pPr marL="365760" lvl="1" indent="0">
              <a:buNone/>
            </a:pPr>
            <a:r>
              <a:rPr lang="en-AU" sz="2400" dirty="0"/>
              <a:t>	</a:t>
            </a:r>
            <a:r>
              <a:rPr lang="en-AU" sz="2400" dirty="0" smtClean="0"/>
              <a:t>-Size of employer’s enterprise (relevant to 	procedures followed) and presence of HRM</a:t>
            </a:r>
          </a:p>
          <a:p>
            <a:pPr marL="365760" lvl="1" indent="0">
              <a:buNone/>
            </a:pPr>
            <a:r>
              <a:rPr lang="en-AU" sz="2400" dirty="0"/>
              <a:t>	</a:t>
            </a:r>
            <a:r>
              <a:rPr lang="en-AU" sz="2400" dirty="0" smtClean="0"/>
              <a:t>- “Any other matters FWA considers 	relevant”</a:t>
            </a:r>
            <a:endParaRPr lang="en-AU" sz="2400" dirty="0"/>
          </a:p>
        </p:txBody>
      </p:sp>
    </p:spTree>
    <p:extLst>
      <p:ext uri="{BB962C8B-B14F-4D97-AF65-F5344CB8AC3E}">
        <p14:creationId xmlns:p14="http://schemas.microsoft.com/office/powerpoint/2010/main" val="260352592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Remedies?</a:t>
            </a:r>
            <a:endParaRPr lang="en-AU" dirty="0"/>
          </a:p>
        </p:txBody>
      </p:sp>
      <p:sp>
        <p:nvSpPr>
          <p:cNvPr id="3" name="Content Placeholder 2"/>
          <p:cNvSpPr>
            <a:spLocks noGrp="1"/>
          </p:cNvSpPr>
          <p:nvPr>
            <p:ph idx="1"/>
          </p:nvPr>
        </p:nvSpPr>
        <p:spPr/>
        <p:txBody>
          <a:bodyPr>
            <a:normAutofit fontScale="92500"/>
          </a:bodyPr>
          <a:lstStyle/>
          <a:p>
            <a:r>
              <a:rPr lang="en-AU" dirty="0" smtClean="0"/>
              <a:t>Reinstatement to same or no less favourable position with the same entity</a:t>
            </a:r>
          </a:p>
          <a:p>
            <a:r>
              <a:rPr lang="en-AU" dirty="0" smtClean="0"/>
              <a:t>Continuity of employment: s. 391 (2)</a:t>
            </a:r>
          </a:p>
          <a:p>
            <a:r>
              <a:rPr lang="en-AU" dirty="0" smtClean="0"/>
              <a:t>Restoration of lost pay</a:t>
            </a:r>
          </a:p>
          <a:p>
            <a:r>
              <a:rPr lang="en-AU" dirty="0" smtClean="0"/>
              <a:t>Compensation in lieu of reinstatement: s. 391 (1)- capped at 6 months pay (s 395(5))</a:t>
            </a:r>
          </a:p>
          <a:p>
            <a:pPr marL="365760" lvl="1" indent="0">
              <a:buNone/>
            </a:pPr>
            <a:r>
              <a:rPr lang="en-AU" b="1" dirty="0" smtClean="0"/>
              <a:t>Factors considered? Effect on viability of employer’s enterprise, employee’s length of service, reduction for any employee misconduct (s.392(2), “Any other matter the FWA considers relevant)</a:t>
            </a:r>
            <a:endParaRPr lang="en-AU" b="1" dirty="0"/>
          </a:p>
        </p:txBody>
      </p:sp>
    </p:spTree>
    <p:extLst>
      <p:ext uri="{BB962C8B-B14F-4D97-AF65-F5344CB8AC3E}">
        <p14:creationId xmlns:p14="http://schemas.microsoft.com/office/powerpoint/2010/main" val="421662241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600" dirty="0" smtClean="0"/>
              <a:t>A useful resource for understanding unfair dismissal</a:t>
            </a:r>
            <a:endParaRPr lang="en-AU" sz="3600" dirty="0"/>
          </a:p>
        </p:txBody>
      </p:sp>
      <p:sp>
        <p:nvSpPr>
          <p:cNvPr id="3" name="Content Placeholder 2"/>
          <p:cNvSpPr>
            <a:spLocks noGrp="1"/>
          </p:cNvSpPr>
          <p:nvPr>
            <p:ph idx="1"/>
          </p:nvPr>
        </p:nvSpPr>
        <p:spPr/>
        <p:txBody>
          <a:bodyPr/>
          <a:lstStyle/>
          <a:p>
            <a:pPr marL="0" indent="0">
              <a:buFontTx/>
              <a:buNone/>
              <a:defRPr/>
            </a:pPr>
            <a:r>
              <a:rPr lang="en-US" dirty="0"/>
              <a:t>Unfair dismissal benchbook</a:t>
            </a:r>
          </a:p>
          <a:p>
            <a:pPr marL="0" indent="0">
              <a:buFontTx/>
              <a:buNone/>
              <a:defRPr/>
            </a:pPr>
            <a:r>
              <a:rPr lang="en-US" dirty="0">
                <a:hlinkClick r:id="rId2"/>
              </a:rPr>
              <a:t>http://benchbooks.fwc.gov.au/unfair/</a:t>
            </a:r>
            <a:r>
              <a:rPr lang="en-US" dirty="0"/>
              <a:t> </a:t>
            </a:r>
          </a:p>
          <a:p>
            <a:pPr marL="0" indent="0">
              <a:buFontTx/>
              <a:buNone/>
              <a:defRPr/>
            </a:pPr>
            <a:r>
              <a:rPr lang="en-US" dirty="0"/>
              <a:t>New publication by FWC outlining:</a:t>
            </a:r>
          </a:p>
          <a:p>
            <a:pPr marL="0" indent="0">
              <a:buFontTx/>
              <a:buNone/>
              <a:defRPr/>
            </a:pPr>
            <a:r>
              <a:rPr lang="en-US" dirty="0"/>
              <a:t>	- the origins of unfair dismissal regime </a:t>
            </a:r>
          </a:p>
          <a:p>
            <a:pPr marL="0" indent="0">
              <a:buFontTx/>
              <a:buNone/>
              <a:defRPr/>
            </a:pPr>
            <a:r>
              <a:rPr lang="en-US" dirty="0"/>
              <a:t>	- how disputes can be resolved</a:t>
            </a:r>
          </a:p>
          <a:p>
            <a:pPr marL="0" indent="0">
              <a:buFontTx/>
              <a:buNone/>
              <a:defRPr/>
            </a:pPr>
            <a:r>
              <a:rPr lang="en-US" dirty="0"/>
              <a:t>	- summary of case law on important </a:t>
            </a:r>
            <a:r>
              <a:rPr lang="en-US" dirty="0" smtClean="0"/>
              <a:t>	cases</a:t>
            </a:r>
            <a:endParaRPr lang="en-US" dirty="0"/>
          </a:p>
          <a:p>
            <a:endParaRPr lang="en-AU" dirty="0"/>
          </a:p>
        </p:txBody>
      </p:sp>
    </p:spTree>
    <p:extLst>
      <p:ext uri="{BB962C8B-B14F-4D97-AF65-F5344CB8AC3E}">
        <p14:creationId xmlns:p14="http://schemas.microsoft.com/office/powerpoint/2010/main" val="2946539331"/>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466</TotalTime>
  <Words>3135</Words>
  <Application>Microsoft Macintosh PowerPoint</Application>
  <PresentationFormat>On-screen Show (4:3)</PresentationFormat>
  <Paragraphs>305</Paragraphs>
  <Slides>29</Slides>
  <Notes>20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Pushpin</vt:lpstr>
      <vt:lpstr>Emerging issues for Australian labour law: The challenges for regulating effectively in the new economy</vt:lpstr>
      <vt:lpstr>Who Am I?</vt:lpstr>
      <vt:lpstr>Outline of presentation</vt:lpstr>
      <vt:lpstr>The origins of statutory unfair dismissal provisions</vt:lpstr>
      <vt:lpstr>What were the guiding principles of unfair dismissal provisions?</vt:lpstr>
      <vt:lpstr>Who is eligible to bring a claim?</vt:lpstr>
      <vt:lpstr>What constitutes are ‘harsh’ dismissal?</vt:lpstr>
      <vt:lpstr>Remedies?</vt:lpstr>
      <vt:lpstr>A useful resource for understanding unfair dismissal</vt:lpstr>
      <vt:lpstr>Applying dismissal principles to new spheres</vt:lpstr>
      <vt:lpstr>The rise of social media and the implications for the law</vt:lpstr>
      <vt:lpstr>Using social media at work</vt:lpstr>
      <vt:lpstr>How has this boundary been defined by the law?</vt:lpstr>
      <vt:lpstr>Has the growth of social media enhanced the ability for employers to control the lives of employees?</vt:lpstr>
      <vt:lpstr>Establishing a connection between the alleged conduct and work</vt:lpstr>
      <vt:lpstr>The lines remain “blurred” between private and public life</vt:lpstr>
      <vt:lpstr>In contrast ….</vt:lpstr>
      <vt:lpstr>More recently..</vt:lpstr>
      <vt:lpstr>Factors considered in social media dismissal cases</vt:lpstr>
      <vt:lpstr>New workplace bullying provisions in the Fair Work Act 2009</vt:lpstr>
      <vt:lpstr>Re-evaluating the ability of the Fair Work Act to deliver sustainable industries</vt:lpstr>
      <vt:lpstr>What have been the outcomes at Qantas?</vt:lpstr>
      <vt:lpstr>Why have these outcomes occurred? </vt:lpstr>
      <vt:lpstr>Theoretical framework </vt:lpstr>
      <vt:lpstr>Impact of the single employer model</vt:lpstr>
      <vt:lpstr>The impact of good faith bargaining</vt:lpstr>
      <vt:lpstr>Conclusion</vt:lpstr>
      <vt:lpstr>The market realities facing Qantas</vt:lpstr>
      <vt:lpstr>PowerPoint Presentation</vt:lpstr>
    </vt:vector>
  </TitlesOfParts>
  <Company>Macquarie University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Emerging issues for Australian labour law: challenges of regulating effectively in the new economy</dc:title>
  <dc:creator>Dr Troy Sarina</dc:creator>
  <cp:lastModifiedBy>Wayne Gleeson</cp:lastModifiedBy>
  <cp:revision>38</cp:revision>
  <cp:lastPrinted>2014-03-22T23:31:00Z</cp:lastPrinted>
  <dcterms:created xsi:type="dcterms:W3CDTF">2014-03-12T23:10:53Z</dcterms:created>
  <dcterms:modified xsi:type="dcterms:W3CDTF">2014-03-22T23:31:16Z</dcterms:modified>
</cp:coreProperties>
</file>