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9" r:id="rId2"/>
    <p:sldId id="289" r:id="rId3"/>
    <p:sldId id="301" r:id="rId4"/>
    <p:sldId id="300" r:id="rId5"/>
    <p:sldId id="290" r:id="rId6"/>
    <p:sldId id="291" r:id="rId7"/>
    <p:sldId id="310" r:id="rId8"/>
    <p:sldId id="312" r:id="rId9"/>
    <p:sldId id="292" r:id="rId10"/>
    <p:sldId id="313" r:id="rId11"/>
    <p:sldId id="314" r:id="rId12"/>
    <p:sldId id="302" r:id="rId13"/>
    <p:sldId id="315" r:id="rId14"/>
    <p:sldId id="307" r:id="rId15"/>
    <p:sldId id="309" r:id="rId16"/>
    <p:sldId id="308" r:id="rId17"/>
    <p:sldId id="317" r:id="rId18"/>
    <p:sldId id="316" r:id="rId19"/>
    <p:sldId id="318" r:id="rId20"/>
    <p:sldId id="319" r:id="rId21"/>
    <p:sldId id="320" r:id="rId22"/>
    <p:sldId id="321" r:id="rId23"/>
    <p:sldId id="303" r:id="rId24"/>
    <p:sldId id="305" r:id="rId25"/>
    <p:sldId id="306" r:id="rId26"/>
    <p:sldId id="311" r:id="rId27"/>
    <p:sldId id="294" r:id="rId28"/>
    <p:sldId id="295" r:id="rId2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61" autoAdjust="0"/>
    <p:restoredTop sz="71049" autoAdjust="0"/>
  </p:normalViewPr>
  <p:slideViewPr>
    <p:cSldViewPr snapToGrid="0">
      <p:cViewPr varScale="1">
        <p:scale>
          <a:sx n="49" d="100"/>
          <a:sy n="49" d="100"/>
        </p:scale>
        <p:origin x="1600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28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02374-BF34-4406-A7C7-A8D9131E782D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AE4A3-C97B-4F2F-872C-00C3C80ADC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242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538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4421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58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2541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5733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421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2165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1190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7912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8967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6702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8814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4166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0816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4803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9473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8132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4543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6461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1883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6677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8217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52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5805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1415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4376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8183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AE4A3-C97B-4F2F-872C-00C3C80ADC6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34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0FA7-5248-44BB-87EA-BBD1565A2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233AE-091B-444D-8C67-69B49A4A3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4B220-F191-40E1-B4A8-477FC7D0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6B731-8F43-4174-B657-4BF57E1D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CDE65-5528-4AA1-AA1F-6C21247F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89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84E51-5467-43AA-88A3-75B2EE8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700E4-5315-457D-A93A-2C5B87843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CB5A7-A69D-48EA-88CE-9C39895A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00DD1-268D-4E76-AA53-BAD14613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5F5C8-5A1E-4444-AF45-618CAE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74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5CED67-DE54-46B3-B5C6-FB40FA86F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55F7E-E370-4749-A197-50066A7AF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0CA83-FD19-450B-B82F-933211FF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4535A-D25C-40F4-80F9-0DF5DB89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FE340-8C6E-42DE-9BF6-C094A8AF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6887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1B9C-04B4-4B98-8077-C943FCD05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3EE7A-845B-4E8F-90B0-A525E0177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31811-CC87-4B06-9D1B-0C1C22B0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BFCD2-473B-475B-B5D7-BB57F5FC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13604-03DF-4375-8803-64FE4FFC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097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69492-9E16-4880-95F3-9F9D13DA0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02122-1E12-41D1-B5BD-D2F4C1989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26948-6F22-4BE8-9258-D3E8BE583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0E674-911D-4B08-A640-3276E39B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6C30F-29FB-430C-ACCB-A28A5BE44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991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0D60-921B-46D4-8EE1-D2DB034F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DC61-3551-4B3B-B04B-64C5731B4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75E4B-C059-4451-9960-843B3F85C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E3199-9A33-47B0-BB6F-394089D9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980B0-D8AE-47C9-87AE-F16E5AED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A561E-73C6-4AFC-8A53-983E2CAB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322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1767-821E-485D-B2B3-3BFD7D4AC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16EB9-827B-48AF-8A3A-9CEA7E471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4A2FC-AFB7-4A65-9692-06C741F8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45F175-58AC-4974-A721-84E0402F4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8585E9-96E7-4535-941A-20F3342A63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9460EF-72F4-4B42-88F0-357CCDF0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82B11-C82C-4953-A9E9-A4979019D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D59990-1579-4740-821F-EC2B3F04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960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3DD1-4D03-400B-8DEA-98EBF23D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16AEF-94D5-4C72-BF49-A636E6AB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5A3CC-BC3A-4109-A146-85B0489F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40DE3-AB50-4F63-B3CA-46CC61A1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368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9CD73-8109-415D-89A4-53B3E662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7ACF2-546E-4A71-86B2-822FFE4A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40005-FE80-4741-ADCC-AA70F1DD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588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9E3DE-ED36-4834-8FA8-56373A6A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863A3-2CBD-4F19-B959-955E9B050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4D570-5B5C-4A2C-B2CA-C9E6D7539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6A594-85DF-422F-86B3-6B1997A2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273C0-28DE-483E-8C36-6692C7C8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DAF09-C2EF-420F-97D9-DD01EBFF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554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F7FC-0E57-4981-920C-4890C798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E0AD27-59DD-4770-A998-FE8E0BBFB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D7261-AE7B-4342-BE6D-10F73F548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C5F9F-0042-4FD3-A557-9B8AF5FF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6FB97-E249-4657-B044-197CF758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5D037-9ED9-461B-B485-DCB8ECD2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194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F710B2-E8E7-4655-A105-07C6C1FF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0FC11-9307-40F4-A3A3-A0D6A32D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CBFD-BA55-4181-A3F0-8A4032A10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5701-9367-469D-BB23-5202EA1918EC}" type="datetimeFigureOut">
              <a:rPr lang="en-AU" smtClean="0"/>
              <a:t>16/03/2023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BA47F-9AC4-4904-AD19-C67EF5A39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C1E98-6A5B-4EA5-98D8-55E89D72A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88DD-BFCF-4FE5-9D72-B7857926A7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610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s.aq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.emf"/><Relationship Id="rId4" Type="http://schemas.openxmlformats.org/officeDocument/2006/relationships/hyperlink" Target="http://www.legislation.gov.a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B8E3EA-9155-6747-B0FD-C54AA3F539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CEC0B1-74D3-DF46-AFFA-168C2805D5B2}"/>
              </a:ext>
            </a:extLst>
          </p:cNvPr>
          <p:cNvSpPr txBox="1">
            <a:spLocks/>
          </p:cNvSpPr>
          <p:nvPr/>
        </p:nvSpPr>
        <p:spPr>
          <a:xfrm>
            <a:off x="0" y="3638542"/>
            <a:ext cx="12192000" cy="955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latin typeface="Bebas Neue" panose="020B0606020202050201" pitchFamily="34" charset="77"/>
                <a:ea typeface="Corporative Sans Alt Cnd" charset="0"/>
                <a:cs typeface="Corporative Sans Alt Cnd" charset="0"/>
              </a:rPr>
              <a:t>International governance through the Antarctic Treaty system</a:t>
            </a:r>
          </a:p>
          <a:p>
            <a:pPr algn="ctr"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latin typeface="Bebas Neue" panose="020B0606020202050201" pitchFamily="34" charset="77"/>
                <a:ea typeface="Corporative Sans Alt Cnd" charset="0"/>
                <a:cs typeface="Corporative Sans Alt Cnd" charset="0"/>
              </a:rPr>
              <a:t>Dr Phil Tracey, Australian Antarctic Division</a:t>
            </a:r>
            <a:endParaRPr lang="en-US" sz="2000" dirty="0">
              <a:solidFill>
                <a:schemeClr val="bg1"/>
              </a:solidFill>
              <a:latin typeface="Bebas Neue" panose="020B0606020202050201" pitchFamily="34" charset="77"/>
              <a:ea typeface="Corporative Sans Alt Cnd" charset="0"/>
              <a:cs typeface="Corporative Sans Alt Cnd" charset="0"/>
            </a:endParaRPr>
          </a:p>
          <a:p>
            <a:pPr algn="ctr"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  <a:latin typeface="Corporative Sans " pitchFamily="2" charset="77"/>
              <a:ea typeface="Corporative Sans Alt Cnd" charset="0"/>
              <a:cs typeface="Corporative Sans Alt Cnd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7C7950-1776-CD48-B7A9-6B9D5E4DCD0F}"/>
              </a:ext>
            </a:extLst>
          </p:cNvPr>
          <p:cNvSpPr txBox="1">
            <a:spLocks/>
          </p:cNvSpPr>
          <p:nvPr/>
        </p:nvSpPr>
        <p:spPr>
          <a:xfrm>
            <a:off x="0" y="2534155"/>
            <a:ext cx="12192000" cy="894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sz="5000" dirty="0" smtClean="0">
                <a:solidFill>
                  <a:schemeClr val="bg1"/>
                </a:solidFill>
                <a:latin typeface="Bebas Neue" panose="020B0606020202050201" pitchFamily="34" charset="77"/>
                <a:ea typeface="Corporative Sans Alt Cnd" charset="0"/>
                <a:cs typeface="Corporative Sans Alt Cnd" charset="0"/>
              </a:rPr>
              <a:t>Antarctic environmental protection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6D846D-6257-5940-BD1C-DB029D316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4" b="17117"/>
          <a:stretch/>
        </p:blipFill>
        <p:spPr>
          <a:xfrm>
            <a:off x="-23594" y="4432583"/>
            <a:ext cx="12239188" cy="2472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983B8-AB8F-D640-8648-F6D7897BD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4" y="355451"/>
            <a:ext cx="47879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-245806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dirty="0" smtClean="0">
                <a:solidFill>
                  <a:schemeClr val="bg1"/>
                </a:solidFill>
              </a:rPr>
              <a:t>Protocol on Environmental Protection to the Antarctic Treaty</a:t>
            </a:r>
            <a:endParaRPr lang="en-AU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11" y="1530572"/>
            <a:ext cx="5672970" cy="54438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Establishes Antarctica as a natural reserve devoted to Peace and Science</a:t>
            </a:r>
          </a:p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Provides </a:t>
            </a:r>
            <a:r>
              <a:rPr lang="en-AU" sz="1800" dirty="0">
                <a:solidFill>
                  <a:schemeClr val="bg1"/>
                </a:solidFill>
                <a:latin typeface="+mj-lt"/>
              </a:rPr>
              <a:t>c</a:t>
            </a: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omprehensive </a:t>
            </a:r>
            <a:r>
              <a:rPr lang="en-AU" sz="1800" dirty="0">
                <a:solidFill>
                  <a:schemeClr val="bg1"/>
                </a:solidFill>
                <a:latin typeface="+mj-lt"/>
              </a:rPr>
              <a:t>environmental </a:t>
            </a: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protection through key principles</a:t>
            </a:r>
            <a:endParaRPr lang="en-AU" sz="18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chemeClr val="bg1"/>
                </a:solidFill>
                <a:latin typeface="+mj-lt"/>
              </a:rPr>
              <a:t>Bans mining and mineral resource activity</a:t>
            </a:r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chemeClr val="bg1"/>
                </a:solidFill>
                <a:latin typeface="+mj-lt"/>
              </a:rPr>
              <a:t>Establishes a system of protected </a:t>
            </a: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areas</a:t>
            </a:r>
          </a:p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Provides for special species protection</a:t>
            </a:r>
            <a:endParaRPr lang="en-AU" sz="18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chemeClr val="bg1"/>
                </a:solidFill>
                <a:latin typeface="+mj-lt"/>
              </a:rPr>
              <a:t>Requires environmental impact assessment of all activities</a:t>
            </a:r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chemeClr val="bg1"/>
                </a:solidFill>
                <a:latin typeface="+mj-lt"/>
              </a:rPr>
              <a:t>Regulates waste disposal and marine pollution</a:t>
            </a:r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chemeClr val="bg1"/>
                </a:solidFill>
                <a:latin typeface="+mj-lt"/>
              </a:rPr>
              <a:t>Assigns liability for environmental damage</a:t>
            </a:r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chemeClr val="bg1"/>
                </a:solidFill>
                <a:latin typeface="+mj-lt"/>
              </a:rPr>
              <a:t>Includes all </a:t>
            </a: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29 Treaty Consultative Parties and 13 non-Consultative Parties</a:t>
            </a:r>
          </a:p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All Parties active in Antarctica are Party to the Protocol</a:t>
            </a:r>
            <a:endParaRPr lang="en-AU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6" descr="DSCN13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8486" y="1019301"/>
            <a:ext cx="3565225" cy="26650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are_must_be_taken_to_avoid_disturbing_the_wildlife_or_harming_the_vegeta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8485" y="3813519"/>
            <a:ext cx="3565225" cy="26694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3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36781" y="-255639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The mining ban – avoiding myths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591" y="1952574"/>
            <a:ext cx="5801032" cy="639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Any activity relating to mineral resources other than scientific research, shall be prohibited.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203" y="1495591"/>
            <a:ext cx="5371809" cy="43038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Article 7: Prohibition of Mineral Resource Activities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AU" sz="1400" dirty="0" smtClean="0">
              <a:solidFill>
                <a:schemeClr val="bg1"/>
              </a:solidFill>
              <a:latin typeface="+mj-lt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AU" sz="1400" dirty="0">
              <a:solidFill>
                <a:schemeClr val="bg1"/>
              </a:solidFill>
              <a:latin typeface="+mj-lt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AU" sz="1400" dirty="0" smtClean="0">
              <a:solidFill>
                <a:schemeClr val="bg1"/>
              </a:solidFill>
              <a:latin typeface="+mj-lt"/>
            </a:endParaRP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Not a moratorium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The mining ban is indefinite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The Protocol and its ban on mineral resource activities </a:t>
            </a:r>
            <a:r>
              <a:rPr lang="en-AU" sz="1800" u="sng" dirty="0" smtClean="0">
                <a:solidFill>
                  <a:schemeClr val="bg1"/>
                </a:solidFill>
                <a:latin typeface="+mj-lt"/>
              </a:rPr>
              <a:t>do not expire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The Protocol contains review provisions, which mean that after 2048 a review conference could be called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AU" sz="1800" u="sng" dirty="0" smtClean="0">
                <a:solidFill>
                  <a:schemeClr val="bg1"/>
                </a:solidFill>
                <a:latin typeface="+mj-lt"/>
              </a:rPr>
              <a:t>But</a:t>
            </a: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 any change to the mining ban is subject to strict decision rules, including those which effectively mean that Australia or other Parties could stop the lifting of the ban</a:t>
            </a:r>
            <a:endParaRPr lang="en-AU" sz="1400" dirty="0" smtClean="0">
              <a:solidFill>
                <a:schemeClr val="bg1"/>
              </a:solidFill>
              <a:latin typeface="+mj-lt"/>
            </a:endParaRP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endParaRPr lang="en-AU" sz="1800" dirty="0" smtClean="0">
              <a:solidFill>
                <a:schemeClr val="bg1"/>
              </a:solidFill>
              <a:latin typeface="+mj-lt"/>
            </a:endParaRP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endParaRPr lang="en-AU" sz="18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9" name="Picture 8" descr="P10100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7433" y="1854639"/>
            <a:ext cx="5287547" cy="39656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39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-58993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The Antarctic Treaty system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4216"/>
            <a:ext cx="5449271" cy="526025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Centred on the Antarctic Treaty and its fundamental provisions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Supplementary Treaty-level international agreements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Convention on the Conservation of Antarctic Marine Living Resources (1980) </a:t>
            </a:r>
          </a:p>
          <a:p>
            <a:pPr lvl="1">
              <a:lnSpc>
                <a:spcPct val="100000"/>
              </a:lnSpc>
            </a:pPr>
            <a:r>
              <a:rPr lang="en-AU" sz="1600" dirty="0" smtClean="0">
                <a:solidFill>
                  <a:schemeClr val="bg1"/>
                </a:solidFill>
                <a:latin typeface="+mj-lt"/>
              </a:rPr>
              <a:t>Conservation including rational use</a:t>
            </a:r>
          </a:p>
          <a:p>
            <a:pPr lvl="1">
              <a:lnSpc>
                <a:spcPct val="100000"/>
              </a:lnSpc>
            </a:pPr>
            <a:r>
              <a:rPr lang="en-AU" sz="1600" dirty="0" smtClean="0">
                <a:solidFill>
                  <a:schemeClr val="bg1"/>
                </a:solidFill>
                <a:latin typeface="+mj-lt"/>
              </a:rPr>
              <a:t>Ecosystem approach to management, including consideration of dependent and associated ecosystems in managing fisheries</a:t>
            </a:r>
          </a:p>
          <a:p>
            <a:pPr lvl="1">
              <a:lnSpc>
                <a:spcPct val="100000"/>
              </a:lnSpc>
            </a:pPr>
            <a:r>
              <a:rPr lang="en-AU" sz="1600" dirty="0" smtClean="0">
                <a:solidFill>
                  <a:schemeClr val="bg1"/>
                </a:solidFill>
                <a:latin typeface="+mj-lt"/>
              </a:rPr>
              <a:t>Marine protection including MPAs 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Protocol on Environmental Protection to the Antarctic Treaty (1991)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Convention for the Conservation of Antarctic Seals (1972)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Measures and decisions taken under these agreements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Collectively - the competent international governance and management regime for the Antarctic region </a:t>
            </a: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6" descr="IMGP1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9115" y="2055813"/>
            <a:ext cx="5413251" cy="358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The Antarctic Treaty system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084"/>
            <a:ext cx="5262459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Long standing and successful international cooperation 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Successful in ensuring peace and other key objectives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Open to accession by any UN Member, and now with 53 Parties to the Treaty including all Parties active in the region. 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Adaptable and evolving (climate change, activities and technology)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Coexists with other international agreements, but some do not apply in the region</a:t>
            </a:r>
          </a:p>
          <a:p>
            <a:endParaRPr lang="en-A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6" descr="IMGP1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5771" y="2013684"/>
            <a:ext cx="5377699" cy="35618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9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Meetings and negotiations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74" y="1414133"/>
            <a:ext cx="7258408" cy="544386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Antarctic Treaty Consultative Meeting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Committee for Environmental Protection 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CCAMLR Commission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Civil society, observers and expert organisations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Government delegations – State engagement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Consensus </a:t>
            </a:r>
            <a:r>
              <a:rPr lang="en-AU" sz="2000" dirty="0">
                <a:solidFill>
                  <a:schemeClr val="bg1"/>
                </a:solidFill>
                <a:latin typeface="+mj-lt"/>
              </a:rPr>
              <a:t>decision </a:t>
            </a: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making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Taking of measures (legally binding), decisions and resolutions</a:t>
            </a:r>
          </a:p>
          <a:p>
            <a:pPr>
              <a:lnSpc>
                <a:spcPct val="100000"/>
              </a:lnSpc>
            </a:pPr>
            <a:r>
              <a:rPr lang="en-AU" sz="2000" dirty="0" err="1" smtClean="0">
                <a:solidFill>
                  <a:schemeClr val="bg1"/>
                </a:solidFill>
                <a:latin typeface="+mj-lt"/>
              </a:rPr>
              <a:t>Mulitlateral</a:t>
            </a: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 meetings, official languages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Secretariat support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Proposals, policy making, and decisions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Reflection in domestic law</a:t>
            </a:r>
          </a:p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bg1"/>
                </a:solidFill>
                <a:latin typeface="+mj-lt"/>
              </a:rPr>
              <a:t>Special meetings and negotiations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Transparency and public outreach</a:t>
            </a: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endParaRPr lang="en-A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3" descr="B:\Consultative Meetings\x2013 - ATCM XXXVI\Photos\image05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46744" y="2331528"/>
            <a:ext cx="4057294" cy="27067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8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Verification – inspections and information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360" y="1594723"/>
            <a:ext cx="5488601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The Treaty, Protocol and CCAMLR include inspection provisions</a:t>
            </a:r>
          </a:p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Can consider all matters under the Treaty (</a:t>
            </a:r>
            <a:r>
              <a:rPr lang="en-AU" sz="1800" dirty="0" err="1" smtClean="0">
                <a:solidFill>
                  <a:schemeClr val="bg1"/>
                </a:solidFill>
                <a:latin typeface="+mj-lt"/>
              </a:rPr>
              <a:t>eg</a:t>
            </a: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. peaceful use) and Protocol (environmental compliance)</a:t>
            </a:r>
          </a:p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Ensure compliance, openness and transparency </a:t>
            </a:r>
          </a:p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Observers can be appointed to carry out inspections of any stations or facilities without notice</a:t>
            </a:r>
          </a:p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Actively used, including Australian inspection activity</a:t>
            </a:r>
          </a:p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No adverse findings on key provisions</a:t>
            </a:r>
          </a:p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Promote good practice, awareness and information sharing</a:t>
            </a:r>
          </a:p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Drawing attention to environmental issues and challenges</a:t>
            </a:r>
          </a:p>
          <a:p>
            <a:pPr>
              <a:lnSpc>
                <a:spcPct val="100000"/>
              </a:lnSpc>
            </a:pPr>
            <a:endParaRPr lang="en-AU" sz="1800" dirty="0">
              <a:solidFill>
                <a:schemeClr val="bg1"/>
              </a:solidFill>
              <a:latin typeface="+mj-lt"/>
            </a:endParaRPr>
          </a:p>
          <a:p>
            <a:endParaRPr lang="en-AU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34" y="2013684"/>
            <a:ext cx="5071329" cy="38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351" y="201174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Australian inspections 2020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360" y="1594723"/>
            <a:ext cx="5100339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400" dirty="0">
                <a:solidFill>
                  <a:schemeClr val="bg1"/>
                </a:solidFill>
                <a:latin typeface="+mj-lt"/>
              </a:rPr>
              <a:t>Jang Bogo Station (Republic of Korea)</a:t>
            </a:r>
          </a:p>
          <a:p>
            <a:pPr>
              <a:lnSpc>
                <a:spcPct val="100000"/>
              </a:lnSpc>
            </a:pPr>
            <a:r>
              <a:rPr lang="en-AU" sz="2400" dirty="0">
                <a:solidFill>
                  <a:schemeClr val="bg1"/>
                </a:solidFill>
                <a:latin typeface="+mj-lt"/>
              </a:rPr>
              <a:t>Inexpressible Island facility (People’s Republic of China) </a:t>
            </a:r>
          </a:p>
          <a:p>
            <a:pPr>
              <a:lnSpc>
                <a:spcPct val="100000"/>
              </a:lnSpc>
            </a:pPr>
            <a:r>
              <a:rPr lang="en-AU" sz="2400" dirty="0" err="1">
                <a:solidFill>
                  <a:schemeClr val="bg1"/>
                </a:solidFill>
                <a:latin typeface="+mj-lt"/>
              </a:rPr>
              <a:t>Gondwana</a:t>
            </a:r>
            <a:r>
              <a:rPr lang="en-AU" sz="2400" dirty="0">
                <a:solidFill>
                  <a:schemeClr val="bg1"/>
                </a:solidFill>
                <a:latin typeface="+mj-lt"/>
              </a:rPr>
              <a:t> Station (Germany) </a:t>
            </a:r>
          </a:p>
          <a:p>
            <a:pPr>
              <a:lnSpc>
                <a:spcPct val="100000"/>
              </a:lnSpc>
            </a:pPr>
            <a:r>
              <a:rPr lang="en-AU" sz="2400" dirty="0" err="1">
                <a:solidFill>
                  <a:schemeClr val="bg1"/>
                </a:solidFill>
                <a:latin typeface="+mj-lt"/>
              </a:rPr>
              <a:t>Taishan</a:t>
            </a:r>
            <a:r>
              <a:rPr lang="en-AU" sz="2400" dirty="0">
                <a:solidFill>
                  <a:schemeClr val="bg1"/>
                </a:solidFill>
                <a:latin typeface="+mj-lt"/>
              </a:rPr>
              <a:t> Camp (People’s Republic of China) </a:t>
            </a:r>
          </a:p>
          <a:p>
            <a:pPr>
              <a:lnSpc>
                <a:spcPct val="100000"/>
              </a:lnSpc>
            </a:pPr>
            <a:r>
              <a:rPr lang="en-AU" sz="2400" dirty="0" err="1">
                <a:solidFill>
                  <a:schemeClr val="bg1"/>
                </a:solidFill>
                <a:latin typeface="+mj-lt"/>
              </a:rPr>
              <a:t>Molodezhnaya</a:t>
            </a:r>
            <a:r>
              <a:rPr lang="en-AU" sz="2400" dirty="0">
                <a:solidFill>
                  <a:schemeClr val="bg1"/>
                </a:solidFill>
                <a:latin typeface="+mj-lt"/>
              </a:rPr>
              <a:t> Station (Russian Federation) </a:t>
            </a:r>
          </a:p>
          <a:p>
            <a:pPr>
              <a:lnSpc>
                <a:spcPct val="100000"/>
              </a:lnSpc>
            </a:pPr>
            <a:r>
              <a:rPr lang="en-AU" sz="2400" dirty="0">
                <a:solidFill>
                  <a:schemeClr val="bg1"/>
                </a:solidFill>
                <a:latin typeface="+mj-lt"/>
              </a:rPr>
              <a:t>Mount </a:t>
            </a:r>
            <a:r>
              <a:rPr lang="en-AU" sz="2400" dirty="0" err="1">
                <a:solidFill>
                  <a:schemeClr val="bg1"/>
                </a:solidFill>
                <a:latin typeface="+mj-lt"/>
              </a:rPr>
              <a:t>Vechernyaya</a:t>
            </a:r>
            <a:r>
              <a:rPr lang="en-AU" sz="2400" dirty="0">
                <a:solidFill>
                  <a:schemeClr val="bg1"/>
                </a:solidFill>
                <a:latin typeface="+mj-lt"/>
              </a:rPr>
              <a:t> - Mountain Evening (Republic of Belarus)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98" y="1396181"/>
            <a:ext cx="4165665" cy="504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0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351" y="201174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Australian inspections 2020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67" y="3648747"/>
            <a:ext cx="5100339" cy="54438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2400" dirty="0">
                <a:solidFill>
                  <a:schemeClr val="bg1"/>
                </a:solidFill>
                <a:latin typeface="+mj-lt"/>
              </a:rPr>
              <a:t>Jang Bogo Station (Republic of Korea</a:t>
            </a: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)</a:t>
            </a:r>
            <a:endParaRPr lang="en-A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64" y="1879796"/>
            <a:ext cx="5987845" cy="449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351" y="201174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Australian inspections 2020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67" y="3648747"/>
            <a:ext cx="5100339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400" dirty="0">
                <a:solidFill>
                  <a:schemeClr val="bg1"/>
                </a:solidFill>
              </a:rPr>
              <a:t>Inexpressible Island facility (People’s Republic of China)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5482106" y="2066321"/>
            <a:ext cx="6292662" cy="41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5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351" y="201174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Australian inspections 2020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67" y="3648747"/>
            <a:ext cx="5100339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400" dirty="0" err="1">
                <a:solidFill>
                  <a:schemeClr val="bg1"/>
                </a:solidFill>
              </a:rPr>
              <a:t>Gondwana</a:t>
            </a:r>
            <a:r>
              <a:rPr lang="en-AU" sz="2400" dirty="0">
                <a:solidFill>
                  <a:schemeClr val="bg1"/>
                </a:solidFill>
              </a:rPr>
              <a:t> Station (Germany)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482106" y="2441711"/>
            <a:ext cx="5722620" cy="285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Background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360" y="1594723"/>
            <a:ext cx="4968119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bg1"/>
                </a:solidFill>
                <a:latin typeface="+mj-lt"/>
              </a:rPr>
              <a:t>Not a lawyer or </a:t>
            </a: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educator</a:t>
            </a:r>
            <a:endParaRPr lang="en-AU" sz="20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A </a:t>
            </a:r>
            <a:r>
              <a:rPr lang="en-AU" sz="2000" dirty="0">
                <a:solidFill>
                  <a:schemeClr val="bg1"/>
                </a:solidFill>
                <a:latin typeface="+mj-lt"/>
              </a:rPr>
              <a:t>practitioners perspective – international law making, policy development and negotiation, and domestic law in the unique environmental, legal political context of Antarctica 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Postgraduate research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Environmental policy, EIA and audits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Project management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Tourism policy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Inspections 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Representation at ATCM and CEP 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Co-chair of ATCM working group</a:t>
            </a: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endParaRPr lang="en-A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40" y="1161535"/>
            <a:ext cx="3703323" cy="493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9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351" y="201174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Australian inspections 2020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67" y="3648747"/>
            <a:ext cx="5100339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400" dirty="0" err="1">
                <a:solidFill>
                  <a:schemeClr val="bg1"/>
                </a:solidFill>
              </a:rPr>
              <a:t>Taishan</a:t>
            </a:r>
            <a:r>
              <a:rPr lang="en-AU" sz="2400" dirty="0">
                <a:solidFill>
                  <a:schemeClr val="bg1"/>
                </a:solidFill>
              </a:rPr>
              <a:t> Camp (People’s Republic of China)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516447" y="2109865"/>
            <a:ext cx="5953504" cy="375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4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351" y="201174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Australian inspections 2020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67" y="3648747"/>
            <a:ext cx="5100339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400" dirty="0" err="1">
                <a:solidFill>
                  <a:schemeClr val="bg1"/>
                </a:solidFill>
              </a:rPr>
              <a:t>Molodezhnaya</a:t>
            </a:r>
            <a:r>
              <a:rPr lang="en-AU" sz="2400" dirty="0">
                <a:solidFill>
                  <a:schemeClr val="bg1"/>
                </a:solidFill>
              </a:rPr>
              <a:t> Station (Russian Federation)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936656" y="1526737"/>
            <a:ext cx="4996815" cy="276120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16972" y="4800925"/>
            <a:ext cx="5436181" cy="1544091"/>
            <a:chOff x="0" y="0"/>
            <a:chExt cx="5436299" cy="1544652"/>
          </a:xfrm>
        </p:grpSpPr>
        <p:sp>
          <p:nvSpPr>
            <p:cNvPr id="10" name="Rectangle 9"/>
            <p:cNvSpPr/>
            <p:nvPr/>
          </p:nvSpPr>
          <p:spPr>
            <a:xfrm>
              <a:off x="2573465" y="1338199"/>
              <a:ext cx="45808" cy="20645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433705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en-AU" sz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11" name="Picture 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1"/>
              <a:ext cx="2572766" cy="1452245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854008" y="0"/>
              <a:ext cx="2582291" cy="1457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47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351" y="201174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Australian inspections 2020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67" y="3648747"/>
            <a:ext cx="5100339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400" dirty="0">
                <a:solidFill>
                  <a:schemeClr val="bg1"/>
                </a:solidFill>
              </a:rPr>
              <a:t>Mount </a:t>
            </a:r>
            <a:r>
              <a:rPr lang="en-AU" sz="2400" dirty="0" err="1">
                <a:solidFill>
                  <a:schemeClr val="bg1"/>
                </a:solidFill>
              </a:rPr>
              <a:t>Vechernyaya</a:t>
            </a:r>
            <a:r>
              <a:rPr lang="en-AU" sz="2400" dirty="0">
                <a:solidFill>
                  <a:schemeClr val="bg1"/>
                </a:solidFill>
              </a:rPr>
              <a:t> - Mountain Evening (Republic of Belarus)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377801" y="2030544"/>
            <a:ext cx="6092150" cy="392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Domestic </a:t>
            </a:r>
            <a:r>
              <a:rPr lang="en-AU" dirty="0" smtClean="0">
                <a:solidFill>
                  <a:schemeClr val="bg1"/>
                </a:solidFill>
              </a:rPr>
              <a:t>lega</a:t>
            </a:r>
            <a:r>
              <a:rPr lang="en-AU" dirty="0" smtClean="0">
                <a:solidFill>
                  <a:schemeClr val="bg1"/>
                </a:solidFill>
              </a:rPr>
              <a:t>l </a:t>
            </a:r>
            <a:r>
              <a:rPr lang="en-AU" dirty="0" smtClean="0">
                <a:solidFill>
                  <a:schemeClr val="bg1"/>
                </a:solidFill>
              </a:rPr>
              <a:t>implementation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361" y="1594723"/>
            <a:ext cx="5779073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bg1"/>
                </a:solidFill>
                <a:latin typeface="+mj-lt"/>
              </a:rPr>
              <a:t>Commonwealth legislation (external affairs powers)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Implementing the international requirements and applying to Australians anywhere in Antarctica</a:t>
            </a:r>
          </a:p>
          <a:p>
            <a:pPr lvl="1"/>
            <a:r>
              <a:rPr lang="en-AU" sz="1600" dirty="0" smtClean="0">
                <a:solidFill>
                  <a:schemeClr val="bg1"/>
                </a:solidFill>
                <a:latin typeface="+mj-lt"/>
              </a:rPr>
              <a:t>Antarctic </a:t>
            </a:r>
            <a:r>
              <a:rPr lang="en-AU" sz="1600" dirty="0">
                <a:solidFill>
                  <a:schemeClr val="bg1"/>
                </a:solidFill>
                <a:latin typeface="+mj-lt"/>
              </a:rPr>
              <a:t>Treaty Act 1960</a:t>
            </a:r>
          </a:p>
          <a:p>
            <a:pPr lvl="1"/>
            <a:r>
              <a:rPr lang="en-AU" sz="1600" dirty="0">
                <a:solidFill>
                  <a:schemeClr val="bg1"/>
                </a:solidFill>
                <a:latin typeface="+mj-lt"/>
              </a:rPr>
              <a:t>Antarctic Treaty (Environment Protection) Act 1980</a:t>
            </a:r>
          </a:p>
          <a:p>
            <a:pPr lvl="1"/>
            <a:r>
              <a:rPr lang="en-AU" sz="1600" dirty="0" smtClean="0">
                <a:solidFill>
                  <a:schemeClr val="bg1"/>
                </a:solidFill>
                <a:latin typeface="+mj-lt"/>
              </a:rPr>
              <a:t>Environmental </a:t>
            </a:r>
            <a:r>
              <a:rPr lang="en-AU" sz="1600" dirty="0">
                <a:solidFill>
                  <a:schemeClr val="bg1"/>
                </a:solidFill>
                <a:latin typeface="+mj-lt"/>
              </a:rPr>
              <a:t>Impact </a:t>
            </a:r>
            <a:r>
              <a:rPr lang="en-AU" sz="1600" dirty="0" smtClean="0">
                <a:solidFill>
                  <a:schemeClr val="bg1"/>
                </a:solidFill>
                <a:latin typeface="+mj-lt"/>
              </a:rPr>
              <a:t>Assessment Regulations</a:t>
            </a:r>
            <a:endParaRPr lang="en-AU" sz="1600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en-AU" sz="1600" dirty="0" smtClean="0">
                <a:solidFill>
                  <a:schemeClr val="bg1"/>
                </a:solidFill>
                <a:latin typeface="+mj-lt"/>
              </a:rPr>
              <a:t>Waste Management Regulations</a:t>
            </a:r>
            <a:endParaRPr lang="en-AU" sz="1600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en-AU" sz="1600" dirty="0">
                <a:solidFill>
                  <a:schemeClr val="bg1"/>
                </a:solidFill>
                <a:latin typeface="+mj-lt"/>
              </a:rPr>
              <a:t>Antarctic Marine Living Resources Conservation Act 1981</a:t>
            </a:r>
          </a:p>
          <a:p>
            <a:pPr lvl="1"/>
            <a:r>
              <a:rPr lang="en-AU" sz="1600" dirty="0" smtClean="0">
                <a:solidFill>
                  <a:schemeClr val="bg1"/>
                </a:solidFill>
                <a:latin typeface="+mj-lt"/>
              </a:rPr>
              <a:t>Protection </a:t>
            </a:r>
            <a:r>
              <a:rPr lang="en-AU" sz="1600" dirty="0">
                <a:solidFill>
                  <a:schemeClr val="bg1"/>
                </a:solidFill>
                <a:latin typeface="+mj-lt"/>
              </a:rPr>
              <a:t>of the Sea (Prevention of Pollution From Ships) Act 1983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In addition to Commonwealth laws made for or which apply to the Australian Antarctic Territory (noting the practice of not applying laws to the nationals of other Treaty Parties)</a:t>
            </a: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endParaRPr lang="en-A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2" descr="C:\Users\phil_tra\Desktop\Museum of Riverina talk\site guidelines visit\presentations\Antarctica 2007\021107\P1000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0434" y="2055813"/>
            <a:ext cx="5068388" cy="3801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45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UN and global agreements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8559"/>
            <a:ext cx="4648608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The question of Antarctica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Why not the UN?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A closed shop?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Advantages and disadvantages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UNFCCC</a:t>
            </a:r>
            <a:endParaRPr lang="en-AU" sz="20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BBNJ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ICRW - IWC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UNCLOS and High Seas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ICAO, SAR, ISA, IMO 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CBD, RAMSAR </a:t>
            </a:r>
          </a:p>
          <a:p>
            <a:pPr>
              <a:lnSpc>
                <a:spcPct val="100000"/>
              </a:lnSpc>
            </a:pPr>
            <a:endParaRPr lang="en-AU" sz="2000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AU" sz="3000" dirty="0" smtClean="0">
              <a:solidFill>
                <a:srgbClr val="FF0000"/>
              </a:solidFill>
              <a:latin typeface="+mj-lt"/>
            </a:endParaRPr>
          </a:p>
          <a:p>
            <a:endParaRPr lang="en-A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45" y="2055813"/>
            <a:ext cx="6363810" cy="358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6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49537" cy="13255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Antarctic activities and their management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234" y="2055813"/>
            <a:ext cx="4747109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3200" dirty="0" smtClean="0">
                <a:solidFill>
                  <a:schemeClr val="bg1"/>
                </a:solidFill>
                <a:latin typeface="+mj-lt"/>
              </a:rPr>
              <a:t>Science and </a:t>
            </a:r>
            <a:r>
              <a:rPr lang="en-AU" sz="3200" dirty="0" smtClean="0">
                <a:solidFill>
                  <a:schemeClr val="bg1"/>
                </a:solidFill>
                <a:latin typeface="+mj-lt"/>
              </a:rPr>
              <a:t>National Antarctic programs</a:t>
            </a:r>
            <a:endParaRPr lang="en-AU" sz="32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3200" dirty="0" smtClean="0">
                <a:solidFill>
                  <a:schemeClr val="bg1"/>
                </a:solidFill>
                <a:latin typeface="+mj-lt"/>
              </a:rPr>
              <a:t>Tourism</a:t>
            </a:r>
            <a:endParaRPr lang="en-AU" sz="32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3200" dirty="0" smtClean="0">
                <a:solidFill>
                  <a:schemeClr val="bg1"/>
                </a:solidFill>
                <a:latin typeface="+mj-lt"/>
              </a:rPr>
              <a:t>Fishing</a:t>
            </a:r>
          </a:p>
          <a:p>
            <a:pPr>
              <a:lnSpc>
                <a:spcPct val="100000"/>
              </a:lnSpc>
            </a:pPr>
            <a:r>
              <a:rPr lang="en-AU" sz="3200" dirty="0" smtClean="0">
                <a:solidFill>
                  <a:schemeClr val="bg1"/>
                </a:solidFill>
                <a:latin typeface="+mj-lt"/>
              </a:rPr>
              <a:t>Bioprospecting</a:t>
            </a:r>
          </a:p>
          <a:p>
            <a:pPr>
              <a:lnSpc>
                <a:spcPct val="100000"/>
              </a:lnSpc>
            </a:pPr>
            <a:endParaRPr lang="en-AU" sz="32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3200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AU" sz="4000" dirty="0" smtClean="0">
              <a:solidFill>
                <a:srgbClr val="FF0000"/>
              </a:solidFill>
              <a:latin typeface="+mj-lt"/>
            </a:endParaRPr>
          </a:p>
          <a:p>
            <a:endParaRPr lang="en-AU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6" descr="IMGP28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0187" y="713070"/>
            <a:ext cx="3597725" cy="54318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6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Key issues 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235" y="1552411"/>
            <a:ext cx="6184021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Climate change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Antarctic climate research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Antarctica’s role in global climate systems, and implications for the planet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Implications of climate change for Antarctica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Tourism management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Marine protection and management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Fishing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Liability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Bioprospecting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Competency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Maintaining consensus</a:t>
            </a:r>
          </a:p>
          <a:p>
            <a:pPr>
              <a:lnSpc>
                <a:spcPct val="100000"/>
              </a:lnSpc>
            </a:pPr>
            <a:endParaRPr lang="en-AU" sz="24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4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4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400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AU" sz="3200" dirty="0" smtClean="0">
              <a:solidFill>
                <a:srgbClr val="FF0000"/>
              </a:solidFill>
              <a:latin typeface="+mj-lt"/>
            </a:endParaRPr>
          </a:p>
          <a:p>
            <a:endParaRPr lang="en-A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6" descr="IMGP12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2013684"/>
            <a:ext cx="5923068" cy="392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Resources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361" y="1594723"/>
            <a:ext cx="6185970" cy="5443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dirty="0" smtClean="0">
                <a:solidFill>
                  <a:schemeClr val="bg1"/>
                </a:solidFill>
                <a:latin typeface="+mj-lt"/>
              </a:rPr>
              <a:t>Antarctic Treaty Secretariat: </a:t>
            </a:r>
            <a:r>
              <a:rPr lang="en-AU" dirty="0" smtClean="0">
                <a:solidFill>
                  <a:schemeClr val="bg1"/>
                </a:solidFill>
                <a:latin typeface="+mj-lt"/>
                <a:hlinkClick r:id="rId3"/>
              </a:rPr>
              <a:t>www.ats.aq</a:t>
            </a:r>
            <a:endParaRPr lang="en-AU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dirty="0" smtClean="0">
                <a:solidFill>
                  <a:schemeClr val="bg1"/>
                </a:solidFill>
                <a:latin typeface="+mj-lt"/>
              </a:rPr>
              <a:t>CCAMLR Secretariat: ccamlr.org </a:t>
            </a:r>
            <a:endParaRPr lang="en-AU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dirty="0" smtClean="0">
                <a:solidFill>
                  <a:schemeClr val="bg1"/>
                </a:solidFill>
                <a:latin typeface="+mj-lt"/>
              </a:rPr>
              <a:t>Australian Antarctic Division website: antarctica.gov.au </a:t>
            </a:r>
            <a:endParaRPr lang="en-AU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dirty="0" smtClean="0">
                <a:solidFill>
                  <a:schemeClr val="bg1"/>
                </a:solidFill>
                <a:latin typeface="+mj-lt"/>
              </a:rPr>
              <a:t>Source </a:t>
            </a:r>
            <a:r>
              <a:rPr lang="en-AU" dirty="0" smtClean="0">
                <a:solidFill>
                  <a:schemeClr val="bg1"/>
                </a:solidFill>
                <a:latin typeface="+mj-lt"/>
              </a:rPr>
              <a:t>texts from above Secretariats</a:t>
            </a:r>
            <a:endParaRPr lang="en-AU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dirty="0" smtClean="0">
                <a:solidFill>
                  <a:schemeClr val="bg1"/>
                </a:solidFill>
                <a:latin typeface="+mj-lt"/>
              </a:rPr>
              <a:t>Domestic </a:t>
            </a:r>
            <a:r>
              <a:rPr lang="en-AU" dirty="0" smtClean="0">
                <a:solidFill>
                  <a:schemeClr val="bg1"/>
                </a:solidFill>
                <a:latin typeface="+mj-lt"/>
              </a:rPr>
              <a:t>legislation</a:t>
            </a:r>
            <a:r>
              <a:rPr lang="en-AU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AU" dirty="0" smtClean="0">
                <a:solidFill>
                  <a:schemeClr val="bg1"/>
                </a:solidFill>
                <a:latin typeface="+mj-lt"/>
                <a:hlinkClick r:id="rId4"/>
              </a:rPr>
              <a:t>www.legislation.gov.au</a:t>
            </a:r>
            <a:endParaRPr lang="en-AU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dirty="0" smtClean="0">
                <a:solidFill>
                  <a:schemeClr val="bg1"/>
                </a:solidFill>
                <a:latin typeface="+mj-lt"/>
              </a:rPr>
              <a:t>Academic </a:t>
            </a:r>
            <a:r>
              <a:rPr lang="en-AU" dirty="0" smtClean="0">
                <a:solidFill>
                  <a:schemeClr val="bg1"/>
                </a:solidFill>
                <a:latin typeface="+mj-lt"/>
              </a:rPr>
              <a:t>treatments </a:t>
            </a:r>
            <a:endParaRPr lang="en-AU" dirty="0" smtClean="0">
              <a:solidFill>
                <a:schemeClr val="bg1"/>
              </a:solidFill>
              <a:latin typeface="+mj-lt"/>
            </a:endParaRPr>
          </a:p>
          <a:p>
            <a:endParaRPr lang="en-AU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43" y="2215493"/>
            <a:ext cx="4970809" cy="372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Questions?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360" y="1594723"/>
            <a:ext cx="10269279" cy="54438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3000" dirty="0" smtClean="0">
              <a:solidFill>
                <a:srgbClr val="FF0000"/>
              </a:solidFill>
              <a:latin typeface="+mj-lt"/>
            </a:endParaRPr>
          </a:p>
          <a:p>
            <a:endParaRPr lang="en-A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407396"/>
            <a:ext cx="8629257" cy="48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2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55" y="201174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Antarctica as a case study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 txBox="1">
            <a:spLocks/>
          </p:cNvSpPr>
          <p:nvPr/>
        </p:nvSpPr>
        <p:spPr>
          <a:xfrm>
            <a:off x="255639" y="1389419"/>
            <a:ext cx="6292645" cy="5443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Politically, legally, socially and environmentally unique</a:t>
            </a:r>
          </a:p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bg1"/>
                </a:solidFill>
                <a:latin typeface="+mj-lt"/>
              </a:rPr>
              <a:t>A key example of successful international cooperation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Relevant to the Global environmental protection syllabus:</a:t>
            </a:r>
          </a:p>
          <a:p>
            <a:pPr lvl="1">
              <a:lnSpc>
                <a:spcPct val="100000"/>
              </a:lnSpc>
            </a:pPr>
            <a:r>
              <a:rPr lang="en-AU" sz="1600" dirty="0" smtClean="0">
                <a:solidFill>
                  <a:schemeClr val="bg1"/>
                </a:solidFill>
                <a:latin typeface="+mj-lt"/>
              </a:rPr>
              <a:t>A bespoke international governance and management regime that ensures comprehensive environmental protection</a:t>
            </a:r>
          </a:p>
          <a:p>
            <a:pPr lvl="1">
              <a:lnSpc>
                <a:spcPct val="100000"/>
              </a:lnSpc>
            </a:pPr>
            <a:r>
              <a:rPr lang="en-AU" sz="1600" dirty="0" smtClean="0">
                <a:solidFill>
                  <a:schemeClr val="bg1"/>
                </a:solidFill>
                <a:latin typeface="+mj-lt"/>
              </a:rPr>
              <a:t>Intersection of state sovereignty, jurisdiction, and international cooperation</a:t>
            </a:r>
          </a:p>
          <a:p>
            <a:pPr lvl="1">
              <a:lnSpc>
                <a:spcPct val="100000"/>
              </a:lnSpc>
            </a:pPr>
            <a:r>
              <a:rPr lang="en-AU" sz="1600" dirty="0" smtClean="0">
                <a:solidFill>
                  <a:schemeClr val="bg1"/>
                </a:solidFill>
                <a:latin typeface="+mj-lt"/>
              </a:rPr>
              <a:t>An example of changing environmental norms and values reflected in international law </a:t>
            </a:r>
          </a:p>
          <a:p>
            <a:pPr lvl="1">
              <a:lnSpc>
                <a:spcPct val="100000"/>
              </a:lnSpc>
            </a:pPr>
            <a:r>
              <a:rPr lang="en-AU" sz="1600" dirty="0" smtClean="0">
                <a:solidFill>
                  <a:schemeClr val="bg1"/>
                </a:solidFill>
                <a:latin typeface="+mj-lt"/>
              </a:rPr>
              <a:t>Legal and non-legal tools and mechanisms</a:t>
            </a: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Relationship with UN bodies and other instruments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Institutions and mechanisms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Role of States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Deals with compliance, conflict and disagreement</a:t>
            </a: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pPr lvl="1">
              <a:lnSpc>
                <a:spcPct val="100000"/>
              </a:lnSpc>
            </a:pPr>
            <a:endParaRPr lang="en-AU" sz="1600" dirty="0" smtClean="0">
              <a:solidFill>
                <a:schemeClr val="bg1"/>
              </a:solidFill>
              <a:latin typeface="+mj-lt"/>
            </a:endParaRPr>
          </a:p>
          <a:p>
            <a:pPr lvl="1">
              <a:lnSpc>
                <a:spcPct val="100000"/>
              </a:lnSpc>
            </a:pPr>
            <a:endParaRPr lang="en-AU" sz="16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>
              <a:solidFill>
                <a:schemeClr val="bg1"/>
              </a:solidFill>
              <a:latin typeface="+mj-lt"/>
            </a:endParaRPr>
          </a:p>
          <a:p>
            <a:endParaRPr lang="en-A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 descr="Antarctica and Australia from NASA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935307" y="1812510"/>
            <a:ext cx="422615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83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 descr="C:\Users\phil_tra\Desktop\Museum of Riverina talk\site guidelines visit\presentations\Antarctica 2007\021107\P1000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9968" y="0"/>
            <a:ext cx="9176951" cy="688271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The Antarctic region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65" y="1691813"/>
            <a:ext cx="4771768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Highest, driest, coldest, windiest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98% ice covered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Ice free areas are very important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Wildlife, vegetation and human activities are concentrated on ice free areas</a:t>
            </a:r>
          </a:p>
          <a:p>
            <a:pPr>
              <a:lnSpc>
                <a:spcPct val="100000"/>
              </a:lnSpc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Antarctica’s values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Scientific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Environmental (including dependent and associated ecosystems)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Wilderness and aesthetic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Historic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Global climate services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Economic uses</a:t>
            </a:r>
            <a:endParaRPr lang="en-AU" sz="1800" dirty="0">
              <a:solidFill>
                <a:schemeClr val="bg1"/>
              </a:solidFill>
              <a:latin typeface="+mj-lt"/>
            </a:endParaRPr>
          </a:p>
          <a:p>
            <a:endParaRPr lang="en-AU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492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History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361" y="1594724"/>
            <a:ext cx="5340585" cy="4991428"/>
          </a:xfrm>
        </p:spPr>
        <p:txBody>
          <a:bodyPr>
            <a:norm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+mj-lt"/>
              </a:rPr>
              <a:t>Discovery – Cook, Bellingshausen, </a:t>
            </a:r>
            <a:r>
              <a:rPr lang="en-AU" sz="2400" dirty="0" err="1">
                <a:solidFill>
                  <a:schemeClr val="bg1"/>
                </a:solidFill>
                <a:latin typeface="+mj-lt"/>
              </a:rPr>
              <a:t>Bransfield</a:t>
            </a:r>
            <a:r>
              <a:rPr lang="en-AU" sz="2400" dirty="0">
                <a:solidFill>
                  <a:schemeClr val="bg1"/>
                </a:solidFill>
                <a:latin typeface="+mj-lt"/>
              </a:rPr>
              <a:t>, Smith, Palmer</a:t>
            </a:r>
          </a:p>
          <a:p>
            <a:r>
              <a:rPr lang="en-AU" sz="2400" dirty="0">
                <a:solidFill>
                  <a:schemeClr val="bg1"/>
                </a:solidFill>
                <a:latin typeface="+mj-lt"/>
              </a:rPr>
              <a:t>Sealing, whaling</a:t>
            </a:r>
          </a:p>
          <a:p>
            <a:r>
              <a:rPr lang="en-AU" sz="2400" dirty="0">
                <a:solidFill>
                  <a:schemeClr val="bg1"/>
                </a:solidFill>
                <a:latin typeface="+mj-lt"/>
              </a:rPr>
              <a:t>Exploration and expeditions</a:t>
            </a:r>
          </a:p>
          <a:p>
            <a:r>
              <a:rPr lang="en-AU" sz="2400" dirty="0">
                <a:solidFill>
                  <a:schemeClr val="bg1"/>
                </a:solidFill>
                <a:latin typeface="+mj-lt"/>
              </a:rPr>
              <a:t>Heroic era – 1899 to 1915</a:t>
            </a:r>
          </a:p>
          <a:p>
            <a:pPr lvl="1"/>
            <a:r>
              <a:rPr lang="en-AU" sz="2100" dirty="0">
                <a:solidFill>
                  <a:schemeClr val="bg1"/>
                </a:solidFill>
                <a:latin typeface="+mj-lt"/>
              </a:rPr>
              <a:t>Exploration and territorial claims</a:t>
            </a:r>
          </a:p>
          <a:p>
            <a:pPr lvl="1"/>
            <a:r>
              <a:rPr lang="en-AU" sz="2100" dirty="0">
                <a:solidFill>
                  <a:schemeClr val="bg1"/>
                </a:solidFill>
                <a:latin typeface="+mj-lt"/>
              </a:rPr>
              <a:t>Scott, Shackleton, Amundsen, </a:t>
            </a: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Mawson</a:t>
            </a:r>
            <a:endParaRPr lang="en-AU" sz="2100" dirty="0">
              <a:solidFill>
                <a:schemeClr val="bg1"/>
              </a:solidFill>
              <a:latin typeface="+mj-lt"/>
            </a:endParaRPr>
          </a:p>
          <a:p>
            <a:r>
              <a:rPr lang="en-AU" sz="2400" dirty="0">
                <a:solidFill>
                  <a:schemeClr val="bg1"/>
                </a:solidFill>
                <a:latin typeface="+mj-lt"/>
              </a:rPr>
              <a:t>International Geophysical Year of 1957-1958</a:t>
            </a:r>
          </a:p>
          <a:p>
            <a:pPr lvl="1"/>
            <a:r>
              <a:rPr lang="en-AU" sz="2100" dirty="0">
                <a:solidFill>
                  <a:schemeClr val="bg1"/>
                </a:solidFill>
                <a:latin typeface="+mj-lt"/>
              </a:rPr>
              <a:t>Scientific bases</a:t>
            </a:r>
          </a:p>
          <a:p>
            <a:pPr lvl="1"/>
            <a:r>
              <a:rPr lang="en-AU" sz="2100" dirty="0">
                <a:solidFill>
                  <a:schemeClr val="bg1"/>
                </a:solidFill>
                <a:latin typeface="+mj-lt"/>
              </a:rPr>
              <a:t>Major post-war expeditions</a:t>
            </a:r>
          </a:p>
          <a:p>
            <a:pPr lvl="1"/>
            <a:r>
              <a:rPr lang="en-AU" sz="2100" dirty="0">
                <a:solidFill>
                  <a:schemeClr val="bg1"/>
                </a:solidFill>
                <a:latin typeface="+mj-lt"/>
              </a:rPr>
              <a:t>Cold war context</a:t>
            </a:r>
          </a:p>
          <a:p>
            <a:endParaRPr lang="en-A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6" descr="terra nova pont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7527" y="1854639"/>
            <a:ext cx="3257573" cy="40719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8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The Antarctic Treaty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226" y="1414133"/>
            <a:ext cx="6193202" cy="5443867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Signed </a:t>
            </a:r>
            <a:r>
              <a:rPr lang="en-AU" sz="2100" dirty="0">
                <a:solidFill>
                  <a:schemeClr val="bg1"/>
                </a:solidFill>
                <a:latin typeface="+mj-lt"/>
              </a:rPr>
              <a:t>1959 by </a:t>
            </a: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the 12 </a:t>
            </a:r>
            <a:r>
              <a:rPr lang="en-AU" sz="2100" dirty="0">
                <a:solidFill>
                  <a:schemeClr val="bg1"/>
                </a:solidFill>
                <a:latin typeface="+mj-lt"/>
              </a:rPr>
              <a:t>countries active in the </a:t>
            </a: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IGY</a:t>
            </a:r>
          </a:p>
          <a:p>
            <a:pPr>
              <a:lnSpc>
                <a:spcPct val="100000"/>
              </a:lnSpc>
            </a:pP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Open to all UN states</a:t>
            </a:r>
            <a:endParaRPr lang="en-AU" sz="21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2100" dirty="0">
                <a:solidFill>
                  <a:schemeClr val="bg1"/>
                </a:solidFill>
                <a:latin typeface="+mj-lt"/>
              </a:rPr>
              <a:t>Applies south of 60 degrees south</a:t>
            </a:r>
          </a:p>
          <a:p>
            <a:pPr>
              <a:lnSpc>
                <a:spcPct val="100000"/>
              </a:lnSpc>
            </a:pP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Establishes Antarctica as a </a:t>
            </a:r>
            <a:r>
              <a:rPr lang="en-AU" sz="2100" dirty="0">
                <a:solidFill>
                  <a:schemeClr val="bg1"/>
                </a:solidFill>
                <a:latin typeface="+mj-lt"/>
              </a:rPr>
              <a:t>continent of peace and </a:t>
            </a: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science</a:t>
            </a:r>
          </a:p>
          <a:p>
            <a:pPr>
              <a:lnSpc>
                <a:spcPct val="100000"/>
              </a:lnSpc>
            </a:pP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Scientific cooperation</a:t>
            </a:r>
            <a:endParaRPr lang="en-AU" sz="21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Non-militarisation </a:t>
            </a:r>
          </a:p>
          <a:p>
            <a:pPr>
              <a:lnSpc>
                <a:spcPct val="100000"/>
              </a:lnSpc>
            </a:pP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No nuclear explosions or waste</a:t>
            </a:r>
            <a:endParaRPr lang="en-AU" sz="21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2100" dirty="0">
                <a:solidFill>
                  <a:schemeClr val="bg1"/>
                </a:solidFill>
                <a:latin typeface="+mj-lt"/>
              </a:rPr>
              <a:t>‘Sets aside’ territorial claims</a:t>
            </a:r>
          </a:p>
          <a:p>
            <a:pPr>
              <a:lnSpc>
                <a:spcPct val="100000"/>
              </a:lnSpc>
            </a:pPr>
            <a:r>
              <a:rPr lang="en-AU" sz="2100" dirty="0">
                <a:solidFill>
                  <a:schemeClr val="bg1"/>
                </a:solidFill>
                <a:latin typeface="+mj-lt"/>
              </a:rPr>
              <a:t>Freedom of access for scientific </a:t>
            </a: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purposes</a:t>
            </a:r>
          </a:p>
          <a:p>
            <a:pPr>
              <a:lnSpc>
                <a:spcPct val="100000"/>
              </a:lnSpc>
            </a:pP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Inspections and information sharing</a:t>
            </a:r>
            <a:endParaRPr lang="en-AU" sz="21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2100" dirty="0" smtClean="0">
                <a:solidFill>
                  <a:schemeClr val="bg1"/>
                </a:solidFill>
                <a:latin typeface="+mj-lt"/>
              </a:rPr>
              <a:t>Maintains high </a:t>
            </a:r>
            <a:r>
              <a:rPr lang="en-AU" sz="2100" dirty="0">
                <a:solidFill>
                  <a:schemeClr val="bg1"/>
                </a:solidFill>
                <a:latin typeface="+mj-lt"/>
              </a:rPr>
              <a:t>seas rights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Dispute resolution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Review mechanism</a:t>
            </a:r>
            <a:endParaRPr lang="en-AU" sz="2000" dirty="0">
              <a:solidFill>
                <a:schemeClr val="bg1"/>
              </a:solidFill>
              <a:latin typeface="+mj-lt"/>
            </a:endParaRPr>
          </a:p>
          <a:p>
            <a:endParaRPr lang="en-A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84206">
            <a:off x="7129821" y="2583344"/>
            <a:ext cx="3655949" cy="51699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91751">
            <a:off x="6860719" y="-280090"/>
            <a:ext cx="3682189" cy="51996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3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18" y="130751"/>
            <a:ext cx="5884674" cy="1325563"/>
          </a:xfrm>
        </p:spPr>
        <p:txBody>
          <a:bodyPr>
            <a:normAutofit/>
          </a:bodyPr>
          <a:lstStyle/>
          <a:p>
            <a:r>
              <a:rPr lang="en-AU" sz="4000" dirty="0" smtClean="0">
                <a:solidFill>
                  <a:schemeClr val="bg1"/>
                </a:solidFill>
              </a:rPr>
              <a:t>Sovereignty</a:t>
            </a:r>
            <a:endParaRPr lang="en-AU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36" y="1199341"/>
            <a:ext cx="5686575" cy="544386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bg1"/>
                </a:solidFill>
                <a:latin typeface="+mj-lt"/>
              </a:rPr>
              <a:t>Pre-1959 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Pre-existing claims to sovereignty deriving from discovery</a:t>
            </a:r>
          </a:p>
          <a:p>
            <a:pPr lvl="1">
              <a:lnSpc>
                <a:spcPct val="100000"/>
              </a:lnSpc>
            </a:pPr>
            <a:r>
              <a:rPr lang="en-AU" sz="1800" dirty="0">
                <a:solidFill>
                  <a:schemeClr val="bg1"/>
                </a:solidFill>
                <a:latin typeface="+mj-lt"/>
              </a:rPr>
              <a:t>Overlapping claims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Some mutual recognition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States maintaining a basis for claims</a:t>
            </a:r>
          </a:p>
          <a:p>
            <a:pPr lvl="1"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States not recognising Antarctic sovereignty 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The Treaty effectively ‘sets aside’ issues of sovereignty while preserving all positions.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The Treaty explicitly cannot be interpreted as a renunciation of a claim to sovereignty, a basis of claim to sovereignty, or prejudicing the position of a Party regarding recognition or non-recognition.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No acts or activities taking place while the Treaty is in force create a basis for asserting, supporting or denying a claim, and no new claims or enlargements shall be asserted.</a:t>
            </a:r>
          </a:p>
          <a:p>
            <a:endParaRPr lang="en-A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territorial_claims_1332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6468" y="1037121"/>
            <a:ext cx="5318674" cy="521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277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18" y="130751"/>
            <a:ext cx="5884674" cy="1325563"/>
          </a:xfrm>
        </p:spPr>
        <p:txBody>
          <a:bodyPr>
            <a:normAutofit/>
          </a:bodyPr>
          <a:lstStyle/>
          <a:p>
            <a:r>
              <a:rPr lang="en-AU" sz="3600" dirty="0" smtClean="0">
                <a:solidFill>
                  <a:schemeClr val="bg1"/>
                </a:solidFill>
              </a:rPr>
              <a:t>Jurisdiction under the Treaty</a:t>
            </a:r>
            <a:endParaRPr lang="en-AU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155" y="1180616"/>
            <a:ext cx="5686575" cy="54438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Claimant states act consistent with their position on sovereignty, including applying domestic laws to their claimed territory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Consistent Article IV, they do not seek to apply their domestic laws to others in their claimed territory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Parties exert jurisdiction over their nationals in Antarctica</a:t>
            </a:r>
            <a:endParaRPr lang="en-AU" sz="16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A range of legal conundrums and jurisdictional challenges can be posited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But the legal ambiguity arising from the Treaty’s accommodation of views of sovereignty is a necessary and central element of the system</a:t>
            </a:r>
          </a:p>
          <a:p>
            <a:pPr>
              <a:lnSpc>
                <a:spcPct val="100000"/>
              </a:lnSpc>
            </a:pP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Internationally agreed rules for Antarctica, including environmental protection provisions are enacted by Parties domestically, usually in legislation</a:t>
            </a:r>
          </a:p>
          <a:p>
            <a:pPr marL="0" indent="0">
              <a:lnSpc>
                <a:spcPct val="100000"/>
              </a:lnSpc>
              <a:buNone/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endParaRPr lang="en-A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11" descr="DSCN22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32884" y="3336377"/>
            <a:ext cx="4666613" cy="3249774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" name="Picture 6" descr="E:\P100010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885" y="129241"/>
            <a:ext cx="4678258" cy="3076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7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7753-69D4-9C43-A73D-AAD951797AE5}"/>
              </a:ext>
            </a:extLst>
          </p:cNvPr>
          <p:cNvSpPr/>
          <p:nvPr/>
        </p:nvSpPr>
        <p:spPr>
          <a:xfrm>
            <a:off x="0" y="-186813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5383B-75CF-4F2A-B54E-DBAA642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Environmental Protection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0CFD-C2C9-43EC-8FF2-9B0137C40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204" y="1514737"/>
            <a:ext cx="5793401" cy="54438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The Antarctic Treaty did not cover environmental protection </a:t>
            </a:r>
          </a:p>
          <a:p>
            <a:pPr lvl="1">
              <a:lnSpc>
                <a:spcPct val="100000"/>
              </a:lnSpc>
            </a:pPr>
            <a:r>
              <a:rPr lang="en-AU" sz="1400" dirty="0" smtClean="0">
                <a:solidFill>
                  <a:schemeClr val="bg1"/>
                </a:solidFill>
                <a:latin typeface="+mj-lt"/>
              </a:rPr>
              <a:t>Parties from an early stage took measures to conserve flora and fauna, historic sites and monuments, and scientific values and areas</a:t>
            </a:r>
          </a:p>
          <a:p>
            <a:pPr>
              <a:lnSpc>
                <a:spcPct val="100000"/>
              </a:lnSpc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In the 1980s the prospect of mining (and interest in exploration) prompted the negotiation of the Convention on the Regulation </a:t>
            </a:r>
            <a:r>
              <a:rPr lang="en-AU" sz="1800" dirty="0">
                <a:solidFill>
                  <a:schemeClr val="bg1"/>
                </a:solidFill>
                <a:latin typeface="+mj-lt"/>
              </a:rPr>
              <a:t>of Antarctic Mineral </a:t>
            </a: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Resource Activities. </a:t>
            </a:r>
            <a:endParaRPr lang="en-AU" sz="1800" dirty="0">
              <a:solidFill>
                <a:schemeClr val="bg1"/>
              </a:solidFill>
              <a:latin typeface="+mj-lt"/>
            </a:endParaRPr>
          </a:p>
          <a:p>
            <a:pPr lvl="1">
              <a:lnSpc>
                <a:spcPct val="100000"/>
              </a:lnSpc>
            </a:pPr>
            <a:r>
              <a:rPr lang="en-AU" sz="1400" dirty="0" smtClean="0">
                <a:solidFill>
                  <a:schemeClr val="bg1"/>
                </a:solidFill>
                <a:latin typeface="+mj-lt"/>
              </a:rPr>
              <a:t>environmental </a:t>
            </a:r>
            <a:r>
              <a:rPr lang="en-AU" sz="1400" dirty="0">
                <a:solidFill>
                  <a:schemeClr val="bg1"/>
                </a:solidFill>
                <a:latin typeface="+mj-lt"/>
              </a:rPr>
              <a:t>management </a:t>
            </a:r>
            <a:r>
              <a:rPr lang="en-AU" sz="1400" dirty="0" smtClean="0">
                <a:solidFill>
                  <a:schemeClr val="bg1"/>
                </a:solidFill>
                <a:latin typeface="+mj-lt"/>
              </a:rPr>
              <a:t>elements</a:t>
            </a:r>
          </a:p>
          <a:p>
            <a:pPr lvl="1">
              <a:lnSpc>
                <a:spcPct val="100000"/>
              </a:lnSpc>
            </a:pPr>
            <a:r>
              <a:rPr lang="en-AU" sz="1400" dirty="0" smtClean="0">
                <a:solidFill>
                  <a:schemeClr val="bg1"/>
                </a:solidFill>
                <a:latin typeface="+mj-lt"/>
              </a:rPr>
              <a:t>clarity </a:t>
            </a:r>
            <a:r>
              <a:rPr lang="en-AU" sz="1400" dirty="0">
                <a:solidFill>
                  <a:schemeClr val="bg1"/>
                </a:solidFill>
                <a:latin typeface="+mj-lt"/>
              </a:rPr>
              <a:t>over rights and </a:t>
            </a:r>
            <a:r>
              <a:rPr lang="en-AU" sz="1400" dirty="0" smtClean="0">
                <a:solidFill>
                  <a:schemeClr val="bg1"/>
                </a:solidFill>
                <a:latin typeface="+mj-lt"/>
              </a:rPr>
              <a:t>benefits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AU" sz="1800" dirty="0">
                <a:solidFill>
                  <a:schemeClr val="bg1"/>
                </a:solidFill>
                <a:latin typeface="+mj-lt"/>
              </a:rPr>
              <a:t>Signed against a </a:t>
            </a: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backdrop </a:t>
            </a:r>
            <a:r>
              <a:rPr lang="en-AU" sz="1800" dirty="0">
                <a:solidFill>
                  <a:schemeClr val="bg1"/>
                </a:solidFill>
                <a:latin typeface="+mj-lt"/>
              </a:rPr>
              <a:t>of growing environmental consciousness </a:t>
            </a: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and pressure </a:t>
            </a:r>
            <a:r>
              <a:rPr lang="en-AU" sz="1800" dirty="0">
                <a:solidFill>
                  <a:schemeClr val="bg1"/>
                </a:solidFill>
                <a:latin typeface="+mj-lt"/>
              </a:rPr>
              <a:t>for </a:t>
            </a: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an </a:t>
            </a:r>
            <a:r>
              <a:rPr lang="en-AU" sz="1800" dirty="0">
                <a:solidFill>
                  <a:schemeClr val="bg1"/>
                </a:solidFill>
                <a:latin typeface="+mj-lt"/>
              </a:rPr>
              <a:t>‘Antarctic World </a:t>
            </a: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Park</a:t>
            </a:r>
            <a:endParaRPr lang="en-AU" sz="1800" dirty="0">
              <a:solidFill>
                <a:schemeClr val="bg1"/>
              </a:solidFill>
              <a:latin typeface="+mj-lt"/>
            </a:endParaRP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Australian and French leaders decided not to ratify the Convention, meaning that it would not enter force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AU" sz="1800" dirty="0" smtClean="0">
                <a:solidFill>
                  <a:schemeClr val="bg1"/>
                </a:solidFill>
                <a:latin typeface="+mj-lt"/>
              </a:rPr>
              <a:t>And led development of a comprehensive environmental protection Protocol signed in 1991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F2FA-6C3D-E844-B6F7-191B12E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163" y="201174"/>
            <a:ext cx="1447385" cy="1447385"/>
          </a:xfrm>
          <a:prstGeom prst="rect">
            <a:avLst/>
          </a:prstGeom>
        </p:spPr>
      </p:pic>
      <p:pic>
        <p:nvPicPr>
          <p:cNvPr id="7" name="Picture 2" descr="C:\Users\ewan_mci\Desktop\ATCM photos\High_res\120611_ATCM2012_05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42816" y="1929846"/>
            <a:ext cx="5318513" cy="35467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55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1483</Words>
  <Application>Microsoft Office PowerPoint</Application>
  <PresentationFormat>Widescreen</PresentationFormat>
  <Paragraphs>264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Bebas Neue</vt:lpstr>
      <vt:lpstr>Calibri</vt:lpstr>
      <vt:lpstr>Calibri Light</vt:lpstr>
      <vt:lpstr>Corporative Sans </vt:lpstr>
      <vt:lpstr>Corporative Sans Alt Cnd</vt:lpstr>
      <vt:lpstr>Office Theme</vt:lpstr>
      <vt:lpstr>PowerPoint Presentation</vt:lpstr>
      <vt:lpstr>Background</vt:lpstr>
      <vt:lpstr>Antarctica as a case study</vt:lpstr>
      <vt:lpstr>The Antarctic region</vt:lpstr>
      <vt:lpstr>History</vt:lpstr>
      <vt:lpstr>The Antarctic Treaty</vt:lpstr>
      <vt:lpstr>Sovereignty</vt:lpstr>
      <vt:lpstr>Jurisdiction under the Treaty</vt:lpstr>
      <vt:lpstr>Environmental Protection</vt:lpstr>
      <vt:lpstr>Protocol on Environmental Protection to the Antarctic Treaty</vt:lpstr>
      <vt:lpstr>The mining ban – avoiding myths</vt:lpstr>
      <vt:lpstr>The Antarctic Treaty system</vt:lpstr>
      <vt:lpstr>The Antarctic Treaty system</vt:lpstr>
      <vt:lpstr>Meetings and negotiations</vt:lpstr>
      <vt:lpstr>Verification – inspections and information</vt:lpstr>
      <vt:lpstr>Australian inspections 2020</vt:lpstr>
      <vt:lpstr>Australian inspections 2020</vt:lpstr>
      <vt:lpstr>Australian inspections 2020</vt:lpstr>
      <vt:lpstr>Australian inspections 2020</vt:lpstr>
      <vt:lpstr>Australian inspections 2020</vt:lpstr>
      <vt:lpstr>Australian inspections 2020</vt:lpstr>
      <vt:lpstr>Australian inspections 2020</vt:lpstr>
      <vt:lpstr>Domestic legal implementation</vt:lpstr>
      <vt:lpstr>UN and global agreements</vt:lpstr>
      <vt:lpstr>Antarctic activities and their management</vt:lpstr>
      <vt:lpstr>Key issues </vt:lpstr>
      <vt:lpstr>Resources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 Kawaguchi</dc:creator>
  <cp:lastModifiedBy> </cp:lastModifiedBy>
  <cp:revision>143</cp:revision>
  <dcterms:created xsi:type="dcterms:W3CDTF">2022-04-08T02:05:06Z</dcterms:created>
  <dcterms:modified xsi:type="dcterms:W3CDTF">2023-03-16T12:06:22Z</dcterms:modified>
</cp:coreProperties>
</file>